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3" r:id="rId2"/>
    <p:sldId id="480" r:id="rId3"/>
    <p:sldId id="458" r:id="rId4"/>
    <p:sldId id="462" r:id="rId5"/>
    <p:sldId id="430" r:id="rId6"/>
    <p:sldId id="431" r:id="rId7"/>
    <p:sldId id="432" r:id="rId8"/>
    <p:sldId id="479" r:id="rId9"/>
    <p:sldId id="433" r:id="rId10"/>
    <p:sldId id="475" r:id="rId11"/>
    <p:sldId id="476" r:id="rId12"/>
    <p:sldId id="434" r:id="rId13"/>
    <p:sldId id="435" r:id="rId14"/>
    <p:sldId id="436" r:id="rId15"/>
    <p:sldId id="437" r:id="rId16"/>
    <p:sldId id="438" r:id="rId17"/>
    <p:sldId id="439" r:id="rId18"/>
    <p:sldId id="440" r:id="rId19"/>
    <p:sldId id="441" r:id="rId20"/>
    <p:sldId id="45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FF"/>
    <a:srgbClr val="EEED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0" d="100"/>
          <a:sy n="70" d="100"/>
        </p:scale>
        <p:origin x="-486" y="-90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667" b="3647"/>
          <a:stretch/>
        </p:blipFill>
        <p:spPr>
          <a:xfrm>
            <a:off x="0" y="0"/>
            <a:ext cx="12192000" cy="6857999"/>
          </a:xfrm>
          <a:prstGeom prst="rect">
            <a:avLst/>
          </a:prstGeom>
        </p:spPr>
      </p:pic>
      <p:sp>
        <p:nvSpPr>
          <p:cNvPr id="2" name="标题 1"/>
          <p:cNvSpPr>
            <a:spLocks noGrp="1"/>
          </p:cNvSpPr>
          <p:nvPr>
            <p:ph type="ctrTitle"/>
          </p:nvPr>
        </p:nvSpPr>
        <p:spPr>
          <a:xfrm>
            <a:off x="546100" y="2774551"/>
            <a:ext cx="9144000" cy="723901"/>
          </a:xfrm>
        </p:spPr>
        <p:txBody>
          <a:bodyPr anchor="b">
            <a:normAutofit/>
          </a:bodyPr>
          <a:lstStyle>
            <a:lvl1pPr algn="l">
              <a:lnSpc>
                <a:spcPct val="100000"/>
              </a:lnSpc>
              <a:defRPr sz="4800" b="1">
                <a:solidFill>
                  <a:srgbClr val="C00000"/>
                </a:solidFill>
                <a:effectLst/>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546100" y="4312245"/>
            <a:ext cx="9144000" cy="744537"/>
          </a:xfrm>
        </p:spPr>
        <p:txBody>
          <a:bodyPr>
            <a:normAutofit/>
          </a:bodyPr>
          <a:lstStyle>
            <a:lvl1pPr marL="0" indent="0" algn="l">
              <a:buNone/>
              <a:defRPr sz="3200">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15F88F-39FB-4F1A-A8FF-6D9DA7294164}" type="slidenum">
              <a:rPr lang="zh-CN" altLang="en-US" smtClean="0"/>
              <a:pPr/>
              <a:t>‹#›</a:t>
            </a:fld>
            <a:endParaRPr lang="zh-CN" altLang="en-US"/>
          </a:p>
        </p:txBody>
      </p:sp>
      <p:sp>
        <p:nvSpPr>
          <p:cNvPr id="8" name="矩形 7"/>
          <p:cNvSpPr/>
          <p:nvPr userDrawn="1"/>
        </p:nvSpPr>
        <p:spPr>
          <a:xfrm>
            <a:off x="0" y="4000101"/>
            <a:ext cx="8966200" cy="45719"/>
          </a:xfrm>
          <a:prstGeom prst="rect">
            <a:avLst/>
          </a:prstGeom>
          <a:gradFill flip="none" rotWithShape="1">
            <a:gsLst>
              <a:gs pos="100000">
                <a:srgbClr val="C00000"/>
              </a:gs>
              <a:gs pos="0">
                <a:srgbClr val="EEEDE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4045820"/>
            <a:ext cx="8877300" cy="45719"/>
          </a:xfrm>
          <a:prstGeom prst="rect">
            <a:avLst/>
          </a:prstGeom>
          <a:gradFill flip="none" rotWithShape="1">
            <a:gsLst>
              <a:gs pos="100000">
                <a:schemeClr val="bg1"/>
              </a:gs>
              <a:gs pos="0">
                <a:srgbClr val="EEEDE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市委党校logo.png"/>
          <p:cNvPicPr>
            <a:picLocks noChangeAspect="1"/>
          </p:cNvPicPr>
          <p:nvPr userDrawn="1"/>
        </p:nvPicPr>
        <p:blipFill>
          <a:blip r:embed="rId3" cstate="print"/>
          <a:stretch>
            <a:fillRect/>
          </a:stretch>
        </p:blipFill>
        <p:spPr>
          <a:xfrm>
            <a:off x="9982200" y="6271123"/>
            <a:ext cx="2136031" cy="535577"/>
          </a:xfrm>
          <a:prstGeom prst="rect">
            <a:avLst/>
          </a:prstGeom>
        </p:spPr>
      </p:pic>
    </p:spTree>
    <p:extLst>
      <p:ext uri="{BB962C8B-B14F-4D97-AF65-F5344CB8AC3E}">
        <p14:creationId xmlns:p14="http://schemas.microsoft.com/office/powerpoint/2010/main" xmlns="" val="6829636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15F88F-39FB-4F1A-A8FF-6D9DA7294164}" type="slidenum">
              <a:rPr lang="zh-CN" altLang="en-US" smtClean="0"/>
              <a:pPr/>
              <a:t>‹#›</a:t>
            </a:fld>
            <a:endParaRPr lang="zh-CN" altLang="en-US"/>
          </a:p>
        </p:txBody>
      </p:sp>
    </p:spTree>
    <p:extLst>
      <p:ext uri="{BB962C8B-B14F-4D97-AF65-F5344CB8AC3E}">
        <p14:creationId xmlns:p14="http://schemas.microsoft.com/office/powerpoint/2010/main" xmlns="" val="25764371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15F88F-39FB-4F1A-A8FF-6D9DA7294164}" type="slidenum">
              <a:rPr lang="zh-CN" altLang="en-US" smtClean="0"/>
              <a:pPr/>
              <a:t>‹#›</a:t>
            </a:fld>
            <a:endParaRPr lang="zh-CN" altLang="en-US"/>
          </a:p>
        </p:txBody>
      </p:sp>
    </p:spTree>
    <p:extLst>
      <p:ext uri="{BB962C8B-B14F-4D97-AF65-F5344CB8AC3E}">
        <p14:creationId xmlns:p14="http://schemas.microsoft.com/office/powerpoint/2010/main" xmlns="" val="39399101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0"/>
            <a:ext cx="12201755" cy="6858000"/>
          </a:xfrm>
          <a:prstGeom prst="rect">
            <a:avLst/>
          </a:prstGeom>
        </p:spPr>
      </p:pic>
      <p:sp>
        <p:nvSpPr>
          <p:cNvPr id="5" name="日期占位符 4"/>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15F88F-39FB-4F1A-A8FF-6D9DA7294164}" type="slidenum">
              <a:rPr lang="zh-CN" altLang="en-US" smtClean="0"/>
              <a:pPr/>
              <a:t>‹#›</a:t>
            </a:fld>
            <a:endParaRPr lang="zh-CN" altLang="en-US"/>
          </a:p>
        </p:txBody>
      </p:sp>
    </p:spTree>
    <p:extLst>
      <p:ext uri="{BB962C8B-B14F-4D97-AF65-F5344CB8AC3E}">
        <p14:creationId xmlns:p14="http://schemas.microsoft.com/office/powerpoint/2010/main" xmlns="" val="4029222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0"/>
            <a:ext cx="12201755" cy="6858000"/>
          </a:xfrm>
          <a:prstGeom prst="rect">
            <a:avLst/>
          </a:prstGeom>
        </p:spPr>
      </p:pic>
      <p:sp>
        <p:nvSpPr>
          <p:cNvPr id="5" name="日期占位符 4"/>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15F88F-39FB-4F1A-A8FF-6D9DA7294164}" type="slidenum">
              <a:rPr lang="zh-CN" altLang="en-US" smtClean="0"/>
              <a:pPr/>
              <a:t>‹#›</a:t>
            </a:fld>
            <a:endParaRPr lang="zh-CN" altLang="en-US"/>
          </a:p>
        </p:txBody>
      </p:sp>
    </p:spTree>
    <p:extLst>
      <p:ext uri="{BB962C8B-B14F-4D97-AF65-F5344CB8AC3E}">
        <p14:creationId xmlns:p14="http://schemas.microsoft.com/office/powerpoint/2010/main" xmlns="" val="5351593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0"/>
            <a:ext cx="12201755" cy="6858000"/>
          </a:xfrm>
          <a:prstGeom prst="rect">
            <a:avLst/>
          </a:prstGeom>
        </p:spPr>
      </p:pic>
      <p:sp>
        <p:nvSpPr>
          <p:cNvPr id="5" name="日期占位符 4"/>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15F88F-39FB-4F1A-A8FF-6D9DA7294164}" type="slidenum">
              <a:rPr lang="zh-CN" altLang="en-US" smtClean="0"/>
              <a:pPr/>
              <a:t>‹#›</a:t>
            </a:fld>
            <a:endParaRPr lang="zh-CN" altLang="en-US"/>
          </a:p>
        </p:txBody>
      </p:sp>
    </p:spTree>
    <p:extLst>
      <p:ext uri="{BB962C8B-B14F-4D97-AF65-F5344CB8AC3E}">
        <p14:creationId xmlns:p14="http://schemas.microsoft.com/office/powerpoint/2010/main" xmlns="" val="25405014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0"/>
            <a:ext cx="12201755" cy="6858000"/>
          </a:xfrm>
          <a:prstGeom prst="rect">
            <a:avLst/>
          </a:prstGeom>
        </p:spPr>
      </p:pic>
      <p:sp>
        <p:nvSpPr>
          <p:cNvPr id="5" name="日期占位符 4"/>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15F88F-39FB-4F1A-A8FF-6D9DA7294164}" type="slidenum">
              <a:rPr lang="zh-CN" altLang="en-US" smtClean="0"/>
              <a:pPr/>
              <a:t>‹#›</a:t>
            </a:fld>
            <a:endParaRPr lang="zh-CN" altLang="en-US"/>
          </a:p>
        </p:txBody>
      </p:sp>
    </p:spTree>
    <p:extLst>
      <p:ext uri="{BB962C8B-B14F-4D97-AF65-F5344CB8AC3E}">
        <p14:creationId xmlns:p14="http://schemas.microsoft.com/office/powerpoint/2010/main" xmlns="" val="7625224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图片与标题">
    <p:bg>
      <p:bgPr>
        <a:solidFill>
          <a:schemeClr val="bg1"/>
        </a:solidFill>
        <a:effectLst/>
      </p:bgPr>
    </p:bg>
    <p:spTree>
      <p:nvGrpSpPr>
        <p:cNvPr id="1" name=""/>
        <p:cNvGrpSpPr/>
        <p:nvPr/>
      </p:nvGrpSpPr>
      <p:grpSpPr>
        <a:xfrm>
          <a:off x="0" y="0"/>
          <a:ext cx="0" cy="0"/>
          <a:chOff x="0" y="0"/>
          <a:chExt cx="0" cy="0"/>
        </a:xfrm>
      </p:grpSpPr>
      <p:pic>
        <p:nvPicPr>
          <p:cNvPr id="28680" name="图片 12"/>
          <p:cNvPicPr>
            <a:picLocks noChangeAspect="1"/>
          </p:cNvPicPr>
          <p:nvPr userDrawn="1"/>
        </p:nvPicPr>
        <p:blipFill>
          <a:blip r:embed="rId2" cstate="print"/>
          <a:stretch>
            <a:fillRect/>
          </a:stretch>
        </p:blipFill>
        <p:spPr>
          <a:xfrm>
            <a:off x="0" y="0"/>
            <a:ext cx="12201525" cy="6858000"/>
          </a:xfrm>
          <a:prstGeom prst="rect">
            <a:avLst/>
          </a:prstGeom>
          <a:noFill/>
          <a:ln w="9525">
            <a:noFill/>
          </a:ln>
        </p:spPr>
      </p:pic>
      <p:sp>
        <p:nvSpPr>
          <p:cNvPr id="15" name="矩形 14"/>
          <p:cNvSpPr/>
          <p:nvPr/>
        </p:nvSpPr>
        <p:spPr>
          <a:xfrm>
            <a:off x="0" y="0"/>
            <a:ext cx="12192000" cy="6858000"/>
          </a:xfrm>
          <a:prstGeom prst="rect">
            <a:avLst/>
          </a:prstGeom>
          <a:gradFill>
            <a:gsLst>
              <a:gs pos="0">
                <a:schemeClr val="bg1">
                  <a:alpha val="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矩形 15"/>
          <p:cNvSpPr/>
          <p:nvPr/>
        </p:nvSpPr>
        <p:spPr>
          <a:xfrm>
            <a:off x="0" y="0"/>
            <a:ext cx="12192000" cy="68580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15F88F-39FB-4F1A-A8FF-6D9DA7294164}" type="slidenum">
              <a:rPr lang="zh-CN" altLang="en-US" smtClean="0"/>
              <a:pPr/>
              <a:t>‹#›</a:t>
            </a:fld>
            <a:endParaRPr lang="zh-CN" altLang="en-US"/>
          </a:p>
        </p:txBody>
      </p:sp>
    </p:spTree>
    <p:extLst>
      <p:ext uri="{BB962C8B-B14F-4D97-AF65-F5344CB8AC3E}">
        <p14:creationId xmlns:p14="http://schemas.microsoft.com/office/powerpoint/2010/main" xmlns="" val="4637458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02039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0" y="195943"/>
            <a:ext cx="12192000" cy="800100"/>
          </a:xfrm>
          <a:prstGeom prst="rect">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56563"/>
          <a:stretch/>
        </p:blipFill>
        <p:spPr>
          <a:xfrm>
            <a:off x="11023798" y="388487"/>
            <a:ext cx="1168202" cy="571460"/>
          </a:xfrm>
          <a:prstGeom prst="rect">
            <a:avLst/>
          </a:prstGeom>
        </p:spPr>
      </p:pic>
    </p:spTree>
    <p:extLst>
      <p:ext uri="{BB962C8B-B14F-4D97-AF65-F5344CB8AC3E}">
        <p14:creationId xmlns:p14="http://schemas.microsoft.com/office/powerpoint/2010/main" xmlns="" val="17571826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15F88F-39FB-4F1A-A8FF-6D9DA7294164}" type="slidenum">
              <a:rPr lang="zh-CN" altLang="en-US" smtClean="0"/>
              <a:pPr/>
              <a:t>‹#›</a:t>
            </a:fld>
            <a:endParaRPr lang="zh-CN" altLang="en-US"/>
          </a:p>
        </p:txBody>
      </p:sp>
    </p:spTree>
    <p:extLst>
      <p:ext uri="{BB962C8B-B14F-4D97-AF65-F5344CB8AC3E}">
        <p14:creationId xmlns:p14="http://schemas.microsoft.com/office/powerpoint/2010/main" xmlns="" val="41844201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15F88F-39FB-4F1A-A8FF-6D9DA7294164}" type="slidenum">
              <a:rPr lang="zh-CN" altLang="en-US" smtClean="0"/>
              <a:pPr/>
              <a:t>‹#›</a:t>
            </a:fld>
            <a:endParaRPr lang="zh-CN" altLang="en-US"/>
          </a:p>
        </p:txBody>
      </p:sp>
    </p:spTree>
    <p:extLst>
      <p:ext uri="{BB962C8B-B14F-4D97-AF65-F5344CB8AC3E}">
        <p14:creationId xmlns:p14="http://schemas.microsoft.com/office/powerpoint/2010/main" xmlns="" val="14730303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6819" b="38674"/>
          <a:stretch/>
        </p:blipFill>
        <p:spPr>
          <a:xfrm>
            <a:off x="0" y="876301"/>
            <a:ext cx="12192000" cy="3390900"/>
          </a:xfrm>
          <a:prstGeom prst="rect">
            <a:avLst/>
          </a:prstGeom>
        </p:spPr>
      </p:pic>
      <p:sp>
        <p:nvSpPr>
          <p:cNvPr id="2" name="日期占位符 1"/>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15F88F-39FB-4F1A-A8FF-6D9DA7294164}" type="slidenum">
              <a:rPr lang="zh-CN" altLang="en-US" smtClean="0"/>
              <a:pPr/>
              <a:t>‹#›</a:t>
            </a:fld>
            <a:endParaRPr lang="zh-CN" altLang="en-US"/>
          </a:p>
        </p:txBody>
      </p:sp>
      <p:pic>
        <p:nvPicPr>
          <p:cNvPr id="10" name="图片 9" descr="市委党校logo.png"/>
          <p:cNvPicPr>
            <a:picLocks noChangeAspect="1"/>
          </p:cNvPicPr>
          <p:nvPr userDrawn="1"/>
        </p:nvPicPr>
        <p:blipFill>
          <a:blip r:embed="rId3" cstate="print"/>
          <a:stretch>
            <a:fillRect/>
          </a:stretch>
        </p:blipFill>
        <p:spPr>
          <a:xfrm>
            <a:off x="9926295" y="156755"/>
            <a:ext cx="2136031" cy="535577"/>
          </a:xfrm>
          <a:prstGeom prst="rect">
            <a:avLst/>
          </a:prstGeom>
        </p:spPr>
      </p:pic>
      <p:sp>
        <p:nvSpPr>
          <p:cNvPr id="11" name="标题 1"/>
          <p:cNvSpPr>
            <a:spLocks noGrp="1"/>
          </p:cNvSpPr>
          <p:nvPr>
            <p:ph type="title"/>
          </p:nvPr>
        </p:nvSpPr>
        <p:spPr>
          <a:xfrm>
            <a:off x="1053919" y="4747011"/>
            <a:ext cx="6559731" cy="779462"/>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7333295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FAE00A8-0216-4ECD-89B8-9E133557EE38}" type="datetimeFigureOut">
              <a:rPr lang="zh-CN" altLang="en-US" smtClean="0"/>
              <a:pPr/>
              <a:t>2018-3-6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15F88F-39FB-4F1A-A8FF-6D9DA7294164}" type="slidenum">
              <a:rPr lang="zh-CN" altLang="en-US" smtClean="0"/>
              <a:pPr/>
              <a:t>‹#›</a:t>
            </a:fld>
            <a:endParaRPr lang="zh-CN" altLang="en-US"/>
          </a:p>
        </p:txBody>
      </p:sp>
    </p:spTree>
    <p:extLst>
      <p:ext uri="{BB962C8B-B14F-4D97-AF65-F5344CB8AC3E}">
        <p14:creationId xmlns:p14="http://schemas.microsoft.com/office/powerpoint/2010/main" xmlns="" val="1616271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0"/>
            <a:ext cx="12201755" cy="6858000"/>
          </a:xfrm>
          <a:prstGeom prst="rect">
            <a:avLst/>
          </a:prstGeom>
        </p:spPr>
      </p:pic>
      <p:sp>
        <p:nvSpPr>
          <p:cNvPr id="9" name="矩形 8"/>
          <p:cNvSpPr/>
          <p:nvPr userDrawn="1"/>
        </p:nvSpPr>
        <p:spPr>
          <a:xfrm>
            <a:off x="0" y="-1"/>
            <a:ext cx="12192000" cy="6857999"/>
          </a:xfrm>
          <a:prstGeom prst="rect">
            <a:avLst/>
          </a:prstGeom>
          <a:gradFill>
            <a:gsLst>
              <a:gs pos="0">
                <a:schemeClr val="bg1">
                  <a:alpha val="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5706036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8" cstate="print"/>
          <a:stretch>
            <a:fillRect/>
          </a:stretch>
        </p:blipFill>
        <p:spPr>
          <a:xfrm>
            <a:off x="0" y="0"/>
            <a:ext cx="12192000" cy="6857999"/>
          </a:xfrm>
          <a:prstGeom prst="rect">
            <a:avLst/>
          </a:prstGeom>
        </p:spPr>
      </p:pic>
      <p:cxnSp>
        <p:nvCxnSpPr>
          <p:cNvPr id="9" name="直接连接符 8"/>
          <p:cNvCxnSpPr/>
          <p:nvPr userDrawn="1"/>
        </p:nvCxnSpPr>
        <p:spPr>
          <a:xfrm>
            <a:off x="1196287" y="841319"/>
            <a:ext cx="990164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10339889" y="887039"/>
            <a:ext cx="124974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1261602" y="793714"/>
            <a:ext cx="31895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10820347" y="777125"/>
            <a:ext cx="5551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标题占位符 1"/>
          <p:cNvSpPr>
            <a:spLocks noGrp="1"/>
          </p:cNvSpPr>
          <p:nvPr>
            <p:ph type="title"/>
          </p:nvPr>
        </p:nvSpPr>
        <p:spPr>
          <a:xfrm>
            <a:off x="1421077" y="288893"/>
            <a:ext cx="7931876" cy="552425"/>
          </a:xfrm>
          <a:prstGeom prst="rect">
            <a:avLst/>
          </a:prstGeom>
        </p:spPr>
        <p:txBody>
          <a:bodyPr vert="horz" lIns="91440" tIns="45720" rIns="91440" bIns="45720" rtlCol="0" anchor="ctr">
            <a:no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914475" y="952289"/>
            <a:ext cx="9089391" cy="514195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E00A8-0216-4ECD-89B8-9E133557EE38}" type="datetimeFigureOut">
              <a:rPr lang="zh-CN" altLang="en-US" smtClean="0"/>
              <a:pPr/>
              <a:t>2018-3-6</a:t>
            </a:fld>
            <a:endParaRPr lang="zh-CN" altLang="en-US"/>
          </a:p>
        </p:txBody>
      </p:sp>
      <p:sp>
        <p:nvSpPr>
          <p:cNvPr id="5" name="页脚占位符 4"/>
          <p:cNvSpPr>
            <a:spLocks noGrp="1"/>
          </p:cNvSpPr>
          <p:nvPr>
            <p:ph type="ftr" sz="quarter" idx="3"/>
          </p:nvPr>
        </p:nvSpPr>
        <p:spPr>
          <a:xfrm>
            <a:off x="4038600" y="63728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5F88F-39FB-4F1A-A8FF-6D9DA7294164}" type="slidenum">
              <a:rPr lang="zh-CN" altLang="en-US" smtClean="0"/>
              <a:pPr/>
              <a:t>‹#›</a:t>
            </a:fld>
            <a:endParaRPr lang="zh-CN" altLang="en-US"/>
          </a:p>
        </p:txBody>
      </p:sp>
      <p:sp>
        <p:nvSpPr>
          <p:cNvPr id="14" name="矩形 13"/>
          <p:cNvSpPr/>
          <p:nvPr userDrawn="1"/>
        </p:nvSpPr>
        <p:spPr>
          <a:xfrm>
            <a:off x="0" y="1"/>
            <a:ext cx="12192000" cy="6857999"/>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496996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idx="4294967295"/>
          </p:nvPr>
        </p:nvSpPr>
        <p:spPr>
          <a:xfrm>
            <a:off x="1068388" y="328142"/>
            <a:ext cx="10682288" cy="55245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itchFamily="34" charset="-122"/>
                <a:ea typeface="微软雅黑" pitchFamily="34" charset="-122"/>
                <a:cs typeface="+mj-cs"/>
              </a:rPr>
              <a:t> </a:t>
            </a:r>
          </a:p>
        </p:txBody>
      </p:sp>
      <p:sp>
        <p:nvSpPr>
          <p:cNvPr id="38915" name="内容占位符 2"/>
          <p:cNvSpPr>
            <a:spLocks noGrp="1"/>
          </p:cNvSpPr>
          <p:nvPr>
            <p:ph idx="4294967295"/>
          </p:nvPr>
        </p:nvSpPr>
        <p:spPr>
          <a:xfrm>
            <a:off x="808897" y="1514901"/>
            <a:ext cx="10843525" cy="3957852"/>
          </a:xfrm>
          <a:prstGeom prst="rect">
            <a:avLst/>
          </a:prstGeom>
        </p:spPr>
        <p:txBody>
          <a:bodyPr>
            <a:normAutofit fontScale="25000" lnSpcReduction="20000"/>
          </a:bodyPr>
          <a:lstStyle/>
          <a:p>
            <a:pPr algn="ctr" eaLnBrk="0" fontAlgn="base" hangingPunct="0">
              <a:lnSpc>
                <a:spcPct val="130000"/>
              </a:lnSpc>
              <a:spcAft>
                <a:spcPct val="0"/>
              </a:spcAft>
              <a:buClr>
                <a:srgbClr val="C00000"/>
              </a:buClr>
              <a:buSzPct val="80000"/>
              <a:buNone/>
              <a:tabLst>
                <a:tab pos="6994525" algn="l"/>
              </a:tabLst>
              <a:defRPr/>
            </a:pPr>
            <a:r>
              <a:rPr lang="en-US" altLang="zh-CN" sz="4400" b="0" dirty="0" smtClean="0"/>
              <a:t> </a:t>
            </a:r>
          </a:p>
          <a:p>
            <a:pPr algn="ctr" eaLnBrk="0" fontAlgn="base" hangingPunct="0">
              <a:lnSpc>
                <a:spcPct val="130000"/>
              </a:lnSpc>
              <a:spcAft>
                <a:spcPct val="0"/>
              </a:spcAft>
              <a:buClr>
                <a:srgbClr val="C00000"/>
              </a:buClr>
              <a:buSzPct val="80000"/>
              <a:buNone/>
              <a:tabLst>
                <a:tab pos="6994525" algn="l"/>
              </a:tabLst>
              <a:defRPr/>
            </a:pPr>
            <a:endParaRPr lang="en-US" altLang="zh-CN" sz="4400" b="0" dirty="0" smtClean="0"/>
          </a:p>
          <a:p>
            <a:pPr algn="ctr" eaLnBrk="0" fontAlgn="base" hangingPunct="0">
              <a:lnSpc>
                <a:spcPct val="130000"/>
              </a:lnSpc>
              <a:spcAft>
                <a:spcPct val="0"/>
              </a:spcAft>
              <a:buClr>
                <a:srgbClr val="C00000"/>
              </a:buClr>
              <a:buSzPct val="80000"/>
              <a:buNone/>
              <a:tabLst>
                <a:tab pos="6994525" algn="l"/>
              </a:tabLst>
              <a:defRPr/>
            </a:pPr>
            <a:r>
              <a:rPr lang="en-US" altLang="zh-CN" sz="14400" b="0" dirty="0" smtClean="0">
                <a:solidFill>
                  <a:srgbClr val="FF0000"/>
                </a:solidFill>
              </a:rPr>
              <a:t>——</a:t>
            </a:r>
            <a:r>
              <a:rPr lang="zh-CN" altLang="en-US" sz="14400" b="0" dirty="0" smtClean="0">
                <a:solidFill>
                  <a:srgbClr val="FF0000"/>
                </a:solidFill>
              </a:rPr>
              <a:t>十九大精神学习体会</a:t>
            </a:r>
            <a:r>
              <a:rPr lang="en-US" altLang="zh-CN" sz="14400" b="0" dirty="0" smtClean="0">
                <a:solidFill>
                  <a:srgbClr val="FF0000"/>
                </a:solidFill>
              </a:rPr>
              <a:t> </a:t>
            </a:r>
            <a:endParaRPr lang="zh-CN" altLang="en-US" sz="14400" b="0" dirty="0" smtClean="0">
              <a:solidFill>
                <a:srgbClr val="FF0000"/>
              </a:solidFill>
            </a:endParaRPr>
          </a:p>
          <a:p>
            <a:pPr algn="ctr" eaLnBrk="0" fontAlgn="base" hangingPunct="0">
              <a:lnSpc>
                <a:spcPct val="130000"/>
              </a:lnSpc>
              <a:spcAft>
                <a:spcPct val="0"/>
              </a:spcAft>
              <a:buClr>
                <a:srgbClr val="C00000"/>
              </a:buClr>
              <a:buSzPct val="80000"/>
              <a:buNone/>
              <a:tabLst>
                <a:tab pos="6994525" algn="l"/>
              </a:tabLst>
              <a:defRPr/>
            </a:pPr>
            <a:endParaRPr lang="en-US" altLang="zh-CN" sz="4400" dirty="0" smtClean="0">
              <a:solidFill>
                <a:srgbClr val="FF0000"/>
              </a:solidFill>
            </a:endParaRPr>
          </a:p>
          <a:p>
            <a:pPr algn="ctr" eaLnBrk="0" fontAlgn="base" hangingPunct="0">
              <a:lnSpc>
                <a:spcPct val="130000"/>
              </a:lnSpc>
              <a:spcAft>
                <a:spcPct val="0"/>
              </a:spcAft>
              <a:buClr>
                <a:srgbClr val="C00000"/>
              </a:buClr>
              <a:buSzPct val="80000"/>
              <a:buNone/>
              <a:tabLst>
                <a:tab pos="6994525" algn="l"/>
              </a:tabLst>
              <a:defRPr/>
            </a:pPr>
            <a:endParaRPr lang="en-US" altLang="zh-CN" sz="9800" dirty="0" smtClean="0">
              <a:solidFill>
                <a:srgbClr val="FF0000"/>
              </a:solidFill>
            </a:endParaRPr>
          </a:p>
          <a:p>
            <a:pPr algn="ctr" eaLnBrk="0" fontAlgn="base" hangingPunct="0">
              <a:lnSpc>
                <a:spcPct val="130000"/>
              </a:lnSpc>
              <a:spcAft>
                <a:spcPct val="0"/>
              </a:spcAft>
              <a:buClr>
                <a:srgbClr val="C00000"/>
              </a:buClr>
              <a:buSzPct val="80000"/>
              <a:buNone/>
              <a:tabLst>
                <a:tab pos="6994525" algn="l"/>
              </a:tabLst>
              <a:defRPr/>
            </a:pPr>
            <a:endParaRPr lang="en-US" altLang="zh-CN" sz="9800" dirty="0" smtClean="0">
              <a:solidFill>
                <a:srgbClr val="FF0000"/>
              </a:solidFill>
            </a:endParaRPr>
          </a:p>
          <a:p>
            <a:pPr algn="ctr" eaLnBrk="0" fontAlgn="base" hangingPunct="0">
              <a:lnSpc>
                <a:spcPct val="130000"/>
              </a:lnSpc>
              <a:spcAft>
                <a:spcPct val="0"/>
              </a:spcAft>
              <a:buClr>
                <a:srgbClr val="C00000"/>
              </a:buClr>
              <a:buSzPct val="80000"/>
              <a:buNone/>
              <a:tabLst>
                <a:tab pos="6994525" algn="l"/>
              </a:tabLst>
              <a:defRPr/>
            </a:pPr>
            <a:r>
              <a:rPr lang="zh-CN" altLang="en-US" sz="9800" dirty="0" smtClean="0">
                <a:solidFill>
                  <a:srgbClr val="FF0000"/>
                </a:solidFill>
              </a:rPr>
              <a:t>上海市零陵中学  柯蓉</a:t>
            </a:r>
            <a:endParaRPr lang="en-US" altLang="zh-CN" sz="9800" dirty="0" smtClean="0">
              <a:solidFill>
                <a:srgbClr val="FF0000"/>
              </a:solidFill>
            </a:endParaRPr>
          </a:p>
          <a:p>
            <a:pPr algn="ctr" eaLnBrk="0" fontAlgn="base" hangingPunct="0">
              <a:lnSpc>
                <a:spcPct val="130000"/>
              </a:lnSpc>
              <a:spcAft>
                <a:spcPct val="0"/>
              </a:spcAft>
              <a:buClr>
                <a:srgbClr val="C00000"/>
              </a:buClr>
              <a:buSzPct val="80000"/>
              <a:buNone/>
              <a:tabLst>
                <a:tab pos="6994525" algn="l"/>
              </a:tabLst>
              <a:defRPr/>
            </a:pPr>
            <a:r>
              <a:rPr lang="en-US" altLang="zh-CN" sz="9800" dirty="0" smtClean="0">
                <a:solidFill>
                  <a:srgbClr val="FF0000"/>
                </a:solidFill>
              </a:rPr>
              <a:t>2018</a:t>
            </a:r>
            <a:r>
              <a:rPr lang="zh-CN" altLang="en-US" sz="9800" dirty="0" smtClean="0">
                <a:solidFill>
                  <a:srgbClr val="FF0000"/>
                </a:solidFill>
              </a:rPr>
              <a:t>年</a:t>
            </a:r>
            <a:r>
              <a:rPr lang="en-US" altLang="zh-CN" sz="9800" dirty="0" smtClean="0">
                <a:solidFill>
                  <a:srgbClr val="FF0000"/>
                </a:solidFill>
              </a:rPr>
              <a:t>3</a:t>
            </a:r>
            <a:r>
              <a:rPr lang="zh-CN" altLang="en-US" sz="9800" dirty="0" smtClean="0">
                <a:solidFill>
                  <a:srgbClr val="FF0000"/>
                </a:solidFill>
              </a:rPr>
              <a:t>月</a:t>
            </a:r>
            <a:r>
              <a:rPr lang="en-US" altLang="zh-CN" sz="9800" dirty="0" smtClean="0">
                <a:solidFill>
                  <a:srgbClr val="FF0000"/>
                </a:solidFill>
              </a:rPr>
              <a:t>6</a:t>
            </a:r>
            <a:r>
              <a:rPr lang="zh-CN" altLang="en-US" sz="9800" dirty="0" smtClean="0">
                <a:solidFill>
                  <a:srgbClr val="FF0000"/>
                </a:solidFill>
              </a:rPr>
              <a:t>日</a:t>
            </a:r>
            <a:endParaRPr lang="en-US" altLang="zh-CN" sz="9800" dirty="0" smtClean="0">
              <a:solidFill>
                <a:srgbClr val="FF0000"/>
              </a:solidFill>
            </a:endParaRPr>
          </a:p>
          <a:p>
            <a:pPr algn="ctr" eaLnBrk="0" fontAlgn="base" hangingPunct="0">
              <a:lnSpc>
                <a:spcPct val="130000"/>
              </a:lnSpc>
              <a:spcAft>
                <a:spcPct val="0"/>
              </a:spcAft>
              <a:buClr>
                <a:srgbClr val="C00000"/>
              </a:buClr>
              <a:buSzPct val="80000"/>
              <a:buNone/>
              <a:tabLst>
                <a:tab pos="6994525" algn="l"/>
              </a:tabLst>
              <a:defRPr/>
            </a:pPr>
            <a:endParaRPr lang="en-US" altLang="zh-CN" sz="4400" dirty="0" smtClean="0">
              <a:solidFill>
                <a:srgbClr val="FF0000"/>
              </a:solidFill>
            </a:endParaRPr>
          </a:p>
          <a:p>
            <a:pPr algn="ctr" eaLnBrk="0" fontAlgn="base" hangingPunct="0">
              <a:lnSpc>
                <a:spcPct val="130000"/>
              </a:lnSpc>
              <a:spcAft>
                <a:spcPct val="0"/>
              </a:spcAft>
              <a:buClr>
                <a:srgbClr val="C00000"/>
              </a:buClr>
              <a:buSzPct val="80000"/>
              <a:buNone/>
              <a:tabLst>
                <a:tab pos="6994525" algn="l"/>
              </a:tabLst>
              <a:defRPr/>
            </a:pPr>
            <a:r>
              <a:rPr lang="en-US" altLang="zh-CN" sz="4400" dirty="0" smtClean="0">
                <a:solidFill>
                  <a:srgbClr val="FF0000"/>
                </a:solidFill>
              </a:rPr>
              <a:t> </a:t>
            </a:r>
          </a:p>
          <a:p>
            <a:pPr algn="ctr" eaLnBrk="0" fontAlgn="base" hangingPunct="0">
              <a:lnSpc>
                <a:spcPct val="130000"/>
              </a:lnSpc>
              <a:spcAft>
                <a:spcPct val="0"/>
              </a:spcAft>
              <a:buClr>
                <a:srgbClr val="C00000"/>
              </a:buClr>
              <a:buSzPct val="80000"/>
              <a:buNone/>
              <a:tabLst>
                <a:tab pos="6994525" algn="l"/>
              </a:tabLst>
              <a:defRPr/>
            </a:pPr>
            <a:endParaRPr kumimoji="0" lang="en-US" altLang="zh-CN" sz="4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cs typeface="+mn-cs"/>
            </a:endParaRPr>
          </a:p>
          <a:p>
            <a:pPr eaLnBrk="0" fontAlgn="base" hangingPunct="0">
              <a:lnSpc>
                <a:spcPct val="130000"/>
              </a:lnSpc>
              <a:spcAft>
                <a:spcPct val="0"/>
              </a:spcAft>
              <a:buClr>
                <a:srgbClr val="C00000"/>
              </a:buClr>
              <a:buSzPct val="80000"/>
              <a:tabLst>
                <a:tab pos="6994525" algn="l"/>
              </a:tabLst>
              <a:defRPr/>
            </a:pPr>
            <a:endParaRPr kumimoji="0" lang="zh-CN" altLang="en-US" sz="40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sp>
        <p:nvSpPr>
          <p:cNvPr id="4" name="矩形 3"/>
          <p:cNvSpPr/>
          <p:nvPr/>
        </p:nvSpPr>
        <p:spPr>
          <a:xfrm>
            <a:off x="928048" y="1392073"/>
            <a:ext cx="10031104" cy="5755422"/>
          </a:xfrm>
          <a:prstGeom prst="rect">
            <a:avLst/>
          </a:prstGeom>
        </p:spPr>
        <p:txBody>
          <a:bodyPr wrap="square">
            <a:spAutoFit/>
          </a:bodyPr>
          <a:lstStyle/>
          <a:p>
            <a:r>
              <a:rPr lang="zh-CN" altLang="en-US" sz="4800" b="1" dirty="0" smtClean="0">
                <a:solidFill>
                  <a:srgbClr val="FF0000"/>
                </a:solidFill>
              </a:rPr>
              <a:t>习近平新时代中国特色社会主义思想</a:t>
            </a:r>
            <a:endParaRPr lang="en-US" altLang="zh-CN" sz="4800" b="1" dirty="0" smtClean="0">
              <a:solidFill>
                <a:srgbClr val="FF0000"/>
              </a:solidFill>
            </a:endParaRPr>
          </a:p>
          <a:p>
            <a:endParaRPr lang="en-US" altLang="zh-CN" sz="4000" dirty="0" smtClean="0"/>
          </a:p>
          <a:p>
            <a:endParaRPr lang="en-US" altLang="zh-CN" sz="4000" dirty="0" smtClean="0"/>
          </a:p>
          <a:p>
            <a:endParaRPr lang="en-US" altLang="zh-CN" sz="4000" dirty="0" smtClean="0"/>
          </a:p>
          <a:p>
            <a:endParaRPr lang="en-US" altLang="zh-CN" sz="4000" dirty="0" smtClean="0"/>
          </a:p>
          <a:p>
            <a:endParaRPr lang="en-US" altLang="zh-CN" sz="4000" dirty="0" smtClean="0"/>
          </a:p>
          <a:p>
            <a:endParaRPr lang="en-US" altLang="zh-CN" sz="4000" dirty="0" smtClean="0"/>
          </a:p>
          <a:p>
            <a:endParaRPr lang="en-US" altLang="zh-CN" sz="4000" dirty="0" smtClean="0"/>
          </a:p>
          <a:p>
            <a:endParaRPr lang="zh-CN" alt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wipe(left)">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38915">
                                            <p:txEl>
                                              <p:pRg st="6" end="6"/>
                                            </p:txEl>
                                          </p:spTgt>
                                        </p:tgtEl>
                                        <p:attrNameLst>
                                          <p:attrName>style.visibility</p:attrName>
                                        </p:attrNameLst>
                                      </p:cBhvr>
                                      <p:to>
                                        <p:strVal val="visible"/>
                                      </p:to>
                                    </p:set>
                                    <p:animEffect transition="in" filter="wipe(left)">
                                      <p:cBhvr>
                                        <p:cTn id="17" dur="500"/>
                                        <p:tgtEl>
                                          <p:spTgt spid="389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38915">
                                            <p:txEl>
                                              <p:pRg st="7" end="7"/>
                                            </p:txEl>
                                          </p:spTgt>
                                        </p:tgtEl>
                                        <p:attrNameLst>
                                          <p:attrName>style.visibility</p:attrName>
                                        </p:attrNameLst>
                                      </p:cBhvr>
                                      <p:to>
                                        <p:strVal val="visible"/>
                                      </p:to>
                                    </p:set>
                                    <p:animEffect transition="in" filter="wipe(left)">
                                      <p:cBhvr>
                                        <p:cTn id="22" dur="500"/>
                                        <p:tgtEl>
                                          <p:spTgt spid="3891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38915">
                                            <p:txEl>
                                              <p:pRg st="9" end="9"/>
                                            </p:txEl>
                                          </p:spTgt>
                                        </p:tgtEl>
                                        <p:attrNameLst>
                                          <p:attrName>style.visibility</p:attrName>
                                        </p:attrNameLst>
                                      </p:cBhvr>
                                      <p:to>
                                        <p:strVal val="visible"/>
                                      </p:to>
                                    </p:set>
                                    <p:animEffect transition="in" filter="wipe(left)">
                                      <p:cBhvr>
                                        <p:cTn id="27" dur="500"/>
                                        <p:tgtEl>
                                          <p:spTgt spid="389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5"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93985" y="1470407"/>
            <a:ext cx="5761973" cy="668581"/>
          </a:xfrm>
          <a:prstGeom prst="rect">
            <a:avLst/>
          </a:prstGeom>
        </p:spPr>
        <p:txBody>
          <a:bodyPr wrap="square">
            <a:spAutoFit/>
          </a:bodyPr>
          <a:lstStyle/>
          <a:p>
            <a:pPr>
              <a:lnSpc>
                <a:spcPct val="140000"/>
              </a:lnSpc>
            </a:pPr>
            <a:r>
              <a:rPr lang="zh-CN" altLang="en-US" sz="3000" b="1" dirty="0" smtClean="0">
                <a:latin typeface="微软雅黑" pitchFamily="34" charset="-122"/>
                <a:ea typeface="微软雅黑" pitchFamily="34" charset="-122"/>
              </a:rPr>
              <a:t>   我国社会主要矛盾已经转化为</a:t>
            </a:r>
            <a:r>
              <a:rPr lang="en-US" altLang="zh-CN" sz="30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3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 y="3603253"/>
            <a:ext cx="3895307" cy="3254746"/>
          </a:xfrm>
          <a:prstGeom prst="rect">
            <a:avLst/>
          </a:prstGeom>
        </p:spPr>
      </p:pic>
      <p:sp>
        <p:nvSpPr>
          <p:cNvPr id="11" name="矩形 10"/>
          <p:cNvSpPr/>
          <p:nvPr/>
        </p:nvSpPr>
        <p:spPr>
          <a:xfrm>
            <a:off x="4200753" y="2485904"/>
            <a:ext cx="5506636" cy="867930"/>
          </a:xfrm>
          <a:prstGeom prst="rect">
            <a:avLst/>
          </a:prstGeom>
        </p:spPr>
        <p:txBody>
          <a:bodyPr wrap="none">
            <a:spAutoFit/>
          </a:bodyPr>
          <a:lstStyle/>
          <a:p>
            <a:pPr>
              <a:lnSpc>
                <a:spcPct val="140000"/>
              </a:lnSpc>
            </a:pPr>
            <a:r>
              <a:rPr lang="zh-CN" altLang="en-US" sz="2800" dirty="0">
                <a:latin typeface="微软雅黑" pitchFamily="34" charset="-122"/>
                <a:ea typeface="微软雅黑" pitchFamily="34" charset="-122"/>
              </a:rPr>
              <a:t>人民日益增长</a:t>
            </a:r>
            <a:r>
              <a:rPr lang="zh-CN" altLang="en-US" sz="2800" dirty="0" smtClean="0">
                <a:latin typeface="微软雅黑" pitchFamily="34" charset="-122"/>
                <a:ea typeface="微软雅黑" pitchFamily="34" charset="-122"/>
              </a:rPr>
              <a:t>的 </a:t>
            </a:r>
            <a:r>
              <a:rPr lang="zh-CN" altLang="en-US" sz="3600" b="1" dirty="0" smtClean="0">
                <a:solidFill>
                  <a:srgbClr val="C00000"/>
                </a:solidFill>
                <a:latin typeface="微软雅黑" pitchFamily="34" charset="-122"/>
                <a:ea typeface="微软雅黑" pitchFamily="34" charset="-122"/>
              </a:rPr>
              <a:t>美好生活 </a:t>
            </a:r>
            <a:r>
              <a:rPr lang="zh-CN" altLang="en-US" sz="2800" dirty="0" smtClean="0">
                <a:latin typeface="微软雅黑" pitchFamily="34" charset="-122"/>
                <a:ea typeface="微软雅黑" pitchFamily="34" charset="-122"/>
              </a:rPr>
              <a:t>需要</a:t>
            </a:r>
            <a:endParaRPr lang="en-US" altLang="zh-CN" sz="2800" dirty="0">
              <a:latin typeface="微软雅黑" pitchFamily="34" charset="-122"/>
              <a:ea typeface="微软雅黑" pitchFamily="34" charset="-122"/>
            </a:endParaRPr>
          </a:p>
        </p:txBody>
      </p:sp>
      <p:sp>
        <p:nvSpPr>
          <p:cNvPr id="12" name="矩形 11"/>
          <p:cNvSpPr/>
          <p:nvPr/>
        </p:nvSpPr>
        <p:spPr>
          <a:xfrm>
            <a:off x="3895308" y="3948757"/>
            <a:ext cx="5569153" cy="707886"/>
          </a:xfrm>
          <a:prstGeom prst="rect">
            <a:avLst/>
          </a:prstGeom>
        </p:spPr>
        <p:txBody>
          <a:bodyPr wrap="none">
            <a:spAutoFit/>
          </a:bodyPr>
          <a:lstStyle/>
          <a:p>
            <a:r>
              <a:rPr lang="zh-CN" altLang="en-US" sz="4000" b="1" dirty="0">
                <a:solidFill>
                  <a:srgbClr val="C00000"/>
                </a:solidFill>
                <a:latin typeface="微软雅黑" pitchFamily="34" charset="-122"/>
                <a:ea typeface="微软雅黑" pitchFamily="34" charset="-122"/>
              </a:rPr>
              <a:t>不平衡不</a:t>
            </a:r>
            <a:r>
              <a:rPr lang="zh-CN" altLang="en-US" sz="4000" b="1" dirty="0" smtClean="0">
                <a:solidFill>
                  <a:srgbClr val="C00000"/>
                </a:solidFill>
                <a:latin typeface="微软雅黑" pitchFamily="34" charset="-122"/>
                <a:ea typeface="微软雅黑" pitchFamily="34" charset="-122"/>
              </a:rPr>
              <a:t>充分 </a:t>
            </a:r>
            <a:r>
              <a:rPr lang="zh-CN" altLang="en-US" sz="2800" dirty="0" smtClean="0">
                <a:latin typeface="微软雅黑" pitchFamily="34" charset="-122"/>
                <a:ea typeface="微软雅黑" pitchFamily="34" charset="-122"/>
              </a:rPr>
              <a:t>的</a:t>
            </a:r>
            <a:r>
              <a:rPr lang="zh-CN" altLang="en-US" sz="2800" dirty="0">
                <a:latin typeface="微软雅黑" pitchFamily="34" charset="-122"/>
                <a:ea typeface="微软雅黑" pitchFamily="34" charset="-122"/>
              </a:rPr>
              <a:t>发展</a:t>
            </a:r>
            <a:r>
              <a:rPr lang="zh-CN" altLang="en-US" sz="2800" dirty="0" smtClean="0">
                <a:latin typeface="微软雅黑" pitchFamily="34" charset="-122"/>
                <a:ea typeface="微软雅黑" pitchFamily="34" charset="-122"/>
              </a:rPr>
              <a:t>之间的</a:t>
            </a:r>
            <a:endParaRPr lang="zh-CN" altLang="en-US" sz="2800" dirty="0"/>
          </a:p>
        </p:txBody>
      </p:sp>
      <p:sp>
        <p:nvSpPr>
          <p:cNvPr id="9" name="矩形 8"/>
          <p:cNvSpPr/>
          <p:nvPr/>
        </p:nvSpPr>
        <p:spPr>
          <a:xfrm>
            <a:off x="6272693" y="2943022"/>
            <a:ext cx="1031051" cy="1107996"/>
          </a:xfrm>
          <a:prstGeom prst="rect">
            <a:avLst/>
          </a:prstGeom>
        </p:spPr>
        <p:txBody>
          <a:bodyPr wrap="none">
            <a:spAutoFit/>
          </a:bodyPr>
          <a:lstStyle/>
          <a:p>
            <a:r>
              <a:rPr lang="zh-CN" altLang="en-US" sz="6600" dirty="0">
                <a:latin typeface="方正舒体" panose="02010601030101010101" pitchFamily="2" charset="-122"/>
                <a:ea typeface="方正舒体" panose="02010601030101010101" pitchFamily="2" charset="-122"/>
              </a:rPr>
              <a:t>和</a:t>
            </a:r>
          </a:p>
        </p:txBody>
      </p:sp>
      <p:cxnSp>
        <p:nvCxnSpPr>
          <p:cNvPr id="26" name="直接连接符 25"/>
          <p:cNvCxnSpPr/>
          <p:nvPr/>
        </p:nvCxnSpPr>
        <p:spPr>
          <a:xfrm>
            <a:off x="4014058" y="3543529"/>
            <a:ext cx="2104963"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006159" y="3031750"/>
            <a:ext cx="0" cy="51177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006159" y="3031750"/>
            <a:ext cx="194594"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303744" y="3543529"/>
            <a:ext cx="3959163"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262907" y="3567471"/>
            <a:ext cx="0" cy="7313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150770" y="3567471"/>
            <a:ext cx="1941260" cy="1107996"/>
          </a:xfrm>
          <a:prstGeom prst="rect">
            <a:avLst/>
          </a:prstGeom>
        </p:spPr>
        <p:txBody>
          <a:bodyPr wrap="square">
            <a:spAutoFit/>
          </a:bodyPr>
          <a:lstStyle/>
          <a:p>
            <a:r>
              <a:rPr lang="zh-CN" altLang="en-US" sz="6600" b="1" dirty="0" smtClean="0">
                <a:latin typeface="方正舒体" panose="02010601030101010101" pitchFamily="2" charset="-122"/>
                <a:ea typeface="方正舒体" panose="02010601030101010101" pitchFamily="2" charset="-122"/>
              </a:rPr>
              <a:t>矛盾</a:t>
            </a:r>
            <a:endParaRPr lang="zh-CN" altLang="en-US" sz="6600" b="1" dirty="0">
              <a:latin typeface="方正舒体" panose="02010601030101010101" pitchFamily="2" charset="-122"/>
              <a:ea typeface="方正舒体" panose="02010601030101010101" pitchFamily="2" charset="-122"/>
            </a:endParaRPr>
          </a:p>
        </p:txBody>
      </p:sp>
      <p:cxnSp>
        <p:nvCxnSpPr>
          <p:cNvPr id="53" name="直接连接符 52"/>
          <p:cNvCxnSpPr/>
          <p:nvPr/>
        </p:nvCxnSpPr>
        <p:spPr>
          <a:xfrm>
            <a:off x="10951900" y="4298791"/>
            <a:ext cx="3110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54426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837793" y="1322614"/>
            <a:ext cx="10657519" cy="4457699"/>
          </a:xfrm>
          <a:prstGeom prst="roundRect">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ea typeface="仿宋_GB2312"/>
                <a:cs typeface="Times New Roman" panose="02020603050405020304" pitchFamily="18" charset="0"/>
              </a:rPr>
              <a:t>1981</a:t>
            </a:r>
            <a:r>
              <a:rPr lang="zh-CN" altLang="zh-CN" dirty="0" smtClean="0">
                <a:ea typeface="仿宋_GB2312"/>
                <a:cs typeface="Times New Roman" panose="02020603050405020304" pitchFamily="18" charset="0"/>
              </a:rPr>
              <a:t>年，党的十一届六中全会指出，我国所要解决的主要矛盾，是人民日益增长的物质文化需要同落后的社会生产之间的矛盾。</a:t>
            </a:r>
            <a:endParaRPr lang="en-US" altLang="zh-CN" dirty="0">
              <a:ea typeface="仿宋_GB2312"/>
              <a:cs typeface="Times New Roman" panose="02020603050405020304" pitchFamily="18" charset="0"/>
            </a:endParaRPr>
          </a:p>
        </p:txBody>
      </p:sp>
      <p:sp>
        <p:nvSpPr>
          <p:cNvPr id="5" name="矩形 4"/>
          <p:cNvSpPr/>
          <p:nvPr/>
        </p:nvSpPr>
        <p:spPr>
          <a:xfrm>
            <a:off x="1159330" y="1663280"/>
            <a:ext cx="9921922" cy="3637919"/>
          </a:xfrm>
          <a:prstGeom prst="rect">
            <a:avLst/>
          </a:prstGeom>
        </p:spPr>
        <p:txBody>
          <a:bodyPr wrap="square">
            <a:spAutoFit/>
          </a:bodyPr>
          <a:lstStyle/>
          <a:p>
            <a:pPr algn="just">
              <a:lnSpc>
                <a:spcPct val="120000"/>
              </a:lnSpc>
              <a:spcAft>
                <a:spcPts val="0"/>
              </a:spcAft>
            </a:pPr>
            <a:r>
              <a:rPr lang="zh-CN" altLang="en-US" sz="3200" b="1" dirty="0" smtClean="0">
                <a:latin typeface="微软雅黑" pitchFamily="34" charset="-122"/>
                <a:ea typeface="微软雅黑" pitchFamily="34" charset="-122"/>
              </a:rPr>
              <a:t>　　我国仍处于并将长期处于社会主义初级阶段的基本国情</a:t>
            </a:r>
            <a:r>
              <a:rPr lang="zh-CN" altLang="en-US" sz="3200" b="1" dirty="0" smtClean="0">
                <a:solidFill>
                  <a:srgbClr val="C00000"/>
                </a:solidFill>
                <a:latin typeface="微软雅黑" pitchFamily="34" charset="-122"/>
                <a:ea typeface="微软雅黑" pitchFamily="34" charset="-122"/>
              </a:rPr>
              <a:t>没有变</a:t>
            </a:r>
            <a:r>
              <a:rPr lang="zh-CN" altLang="en-US" sz="3200" b="1" dirty="0" smtClean="0">
                <a:latin typeface="微软雅黑" pitchFamily="34" charset="-122"/>
                <a:ea typeface="微软雅黑" pitchFamily="34" charset="-122"/>
              </a:rPr>
              <a:t>，我国是世界最大发展中国家的国际地位</a:t>
            </a:r>
            <a:r>
              <a:rPr lang="zh-CN" altLang="en-US" sz="3200" b="1" dirty="0">
                <a:solidFill>
                  <a:srgbClr val="C00000"/>
                </a:solidFill>
                <a:latin typeface="微软雅黑" pitchFamily="34" charset="-122"/>
                <a:ea typeface="微软雅黑" pitchFamily="34" charset="-122"/>
              </a:rPr>
              <a:t>没有变</a:t>
            </a:r>
            <a:r>
              <a:rPr lang="zh-CN" altLang="en-US" sz="3200" b="1" dirty="0" smtClean="0">
                <a:latin typeface="微软雅黑" pitchFamily="34" charset="-122"/>
                <a:ea typeface="微软雅黑" pitchFamily="34" charset="-122"/>
              </a:rPr>
              <a:t>。</a:t>
            </a:r>
            <a:endParaRPr lang="en-US" altLang="zh-CN" sz="3200" b="1" dirty="0" smtClean="0">
              <a:latin typeface="微软雅黑" pitchFamily="34" charset="-122"/>
              <a:ea typeface="微软雅黑" pitchFamily="34" charset="-122"/>
            </a:endParaRPr>
          </a:p>
          <a:p>
            <a:pPr algn="just">
              <a:lnSpc>
                <a:spcPct val="120000"/>
              </a:lnSpc>
              <a:spcAft>
                <a:spcPts val="0"/>
              </a:spcAft>
            </a:pPr>
            <a:r>
              <a:rPr lang="zh-CN" altLang="en-US" sz="3200" b="1" dirty="0" smtClean="0">
                <a:latin typeface="微软雅黑" pitchFamily="34" charset="-122"/>
                <a:ea typeface="微软雅黑" pitchFamily="34" charset="-122"/>
              </a:rPr>
              <a:t>　　全党要</a:t>
            </a:r>
            <a:r>
              <a:rPr lang="zh-CN" altLang="en-US" sz="3200" b="1" dirty="0">
                <a:solidFill>
                  <a:srgbClr val="C00000"/>
                </a:solidFill>
                <a:latin typeface="微软雅黑" pitchFamily="34" charset="-122"/>
                <a:ea typeface="微软雅黑" pitchFamily="34" charset="-122"/>
              </a:rPr>
              <a:t>牢牢</a:t>
            </a:r>
            <a:r>
              <a:rPr lang="zh-CN" altLang="en-US" sz="3200" b="1" dirty="0" smtClean="0">
                <a:latin typeface="微软雅黑" pitchFamily="34" charset="-122"/>
                <a:ea typeface="微软雅黑" pitchFamily="34" charset="-122"/>
              </a:rPr>
              <a:t>把握社会主义初级阶段这个基本国情，</a:t>
            </a:r>
            <a:r>
              <a:rPr lang="zh-CN" altLang="en-US" sz="3200" b="1" dirty="0">
                <a:solidFill>
                  <a:srgbClr val="C00000"/>
                </a:solidFill>
                <a:latin typeface="微软雅黑" pitchFamily="34" charset="-122"/>
                <a:ea typeface="微软雅黑" pitchFamily="34" charset="-122"/>
              </a:rPr>
              <a:t>牢牢</a:t>
            </a:r>
            <a:r>
              <a:rPr lang="zh-CN" altLang="en-US" sz="3200" b="1" dirty="0" smtClean="0">
                <a:latin typeface="微软雅黑" pitchFamily="34" charset="-122"/>
                <a:ea typeface="微软雅黑" pitchFamily="34" charset="-122"/>
              </a:rPr>
              <a:t>立足社会主义初级阶段这个最大实际，</a:t>
            </a:r>
            <a:r>
              <a:rPr lang="zh-CN" altLang="en-US" sz="3200" b="1" dirty="0">
                <a:solidFill>
                  <a:srgbClr val="C00000"/>
                </a:solidFill>
                <a:latin typeface="微软雅黑" pitchFamily="34" charset="-122"/>
                <a:ea typeface="微软雅黑" pitchFamily="34" charset="-122"/>
              </a:rPr>
              <a:t>牢牢</a:t>
            </a:r>
            <a:r>
              <a:rPr lang="zh-CN" altLang="en-US" sz="3200" b="1" dirty="0" smtClean="0">
                <a:latin typeface="微软雅黑" pitchFamily="34" charset="-122"/>
                <a:ea typeface="微软雅黑" pitchFamily="34" charset="-122"/>
              </a:rPr>
              <a:t>坚持党的基本路线这个党和国家的生命线、人民的幸福线。</a:t>
            </a:r>
            <a:endParaRPr lang="zh-CN" altLang="zh-CN" sz="3200" b="1" kern="100" dirty="0">
              <a:latin typeface="微软雅黑" pitchFamily="34" charset="-122"/>
              <a:ea typeface="微软雅黑" pitchFamily="34" charset="-122"/>
              <a:cs typeface="Times New Roman" panose="02020603050405020304" pitchFamily="18" charset="0"/>
            </a:endParaRPr>
          </a:p>
        </p:txBody>
      </p:sp>
      <p:grpSp>
        <p:nvGrpSpPr>
          <p:cNvPr id="4" name="组合 6"/>
          <p:cNvGrpSpPr/>
          <p:nvPr/>
        </p:nvGrpSpPr>
        <p:grpSpPr>
          <a:xfrm>
            <a:off x="653144" y="688550"/>
            <a:ext cx="3633892" cy="803689"/>
            <a:chOff x="7004958" y="126324"/>
            <a:chExt cx="3633892" cy="803689"/>
          </a:xfrm>
        </p:grpSpPr>
        <p:grpSp>
          <p:nvGrpSpPr>
            <p:cNvPr id="7" name="组合 3"/>
            <p:cNvGrpSpPr/>
            <p:nvPr/>
          </p:nvGrpSpPr>
          <p:grpSpPr>
            <a:xfrm>
              <a:off x="7004958" y="144916"/>
              <a:ext cx="1466139" cy="711597"/>
              <a:chOff x="7004958" y="144916"/>
              <a:chExt cx="1466139" cy="711597"/>
            </a:xfrm>
          </p:grpSpPr>
          <p:sp>
            <p:nvSpPr>
              <p:cNvPr id="2" name="矩形 1"/>
              <p:cNvSpPr/>
              <p:nvPr/>
            </p:nvSpPr>
            <p:spPr>
              <a:xfrm>
                <a:off x="7462157" y="685580"/>
                <a:ext cx="764011" cy="17093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004958" y="144916"/>
                <a:ext cx="1466139" cy="707886"/>
              </a:xfrm>
              <a:prstGeom prst="rect">
                <a:avLst/>
              </a:prstGeom>
            </p:spPr>
            <p:txBody>
              <a:bodyPr wrap="square">
                <a:spAutoFit/>
              </a:bodyPr>
              <a:lstStyle/>
              <a:p>
                <a:r>
                  <a:rPr lang="zh-CN" altLang="en-US" sz="4000" b="1" dirty="0">
                    <a:solidFill>
                      <a:srgbClr val="C00000"/>
                    </a:solidFill>
                    <a:latin typeface="微软雅黑" panose="020B0503020204020204" pitchFamily="34" charset="-122"/>
                    <a:ea typeface="微软雅黑" panose="020B0503020204020204" pitchFamily="34" charset="-122"/>
                  </a:rPr>
                  <a:t>“变”</a:t>
                </a:r>
              </a:p>
            </p:txBody>
          </p:sp>
        </p:grpSp>
        <p:grpSp>
          <p:nvGrpSpPr>
            <p:cNvPr id="9" name="组合 9"/>
            <p:cNvGrpSpPr/>
            <p:nvPr/>
          </p:nvGrpSpPr>
          <p:grpSpPr>
            <a:xfrm>
              <a:off x="8723269" y="126324"/>
              <a:ext cx="1915581" cy="726478"/>
              <a:chOff x="6743701" y="64941"/>
              <a:chExt cx="1915581" cy="726478"/>
            </a:xfrm>
          </p:grpSpPr>
          <p:sp>
            <p:nvSpPr>
              <p:cNvPr id="11" name="矩形 10"/>
              <p:cNvSpPr/>
              <p:nvPr/>
            </p:nvSpPr>
            <p:spPr>
              <a:xfrm>
                <a:off x="7347854" y="620486"/>
                <a:ext cx="1008940" cy="17093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743701" y="64941"/>
                <a:ext cx="1915581" cy="707886"/>
              </a:xfrm>
              <a:prstGeom prst="rect">
                <a:avLst/>
              </a:prstGeom>
            </p:spPr>
            <p:txBody>
              <a:bodyPr wrap="square">
                <a:spAutoFit/>
              </a:bodyPr>
              <a:lstStyle/>
              <a:p>
                <a:r>
                  <a:rPr lang="zh-CN" altLang="en-US" sz="4000" b="1" dirty="0" smtClean="0">
                    <a:solidFill>
                      <a:srgbClr val="C00000"/>
                    </a:solidFill>
                    <a:latin typeface="微软雅黑" panose="020B0503020204020204" pitchFamily="34" charset="-122"/>
                    <a:ea typeface="微软雅黑" panose="020B0503020204020204" pitchFamily="34" charset="-122"/>
                  </a:rPr>
                  <a:t>“</a:t>
                </a:r>
                <a:r>
                  <a:rPr lang="zh-CN" altLang="en-US" sz="4000" b="1" dirty="0">
                    <a:solidFill>
                      <a:srgbClr val="C00000"/>
                    </a:solidFill>
                    <a:latin typeface="微软雅黑" panose="020B0503020204020204" pitchFamily="34" charset="-122"/>
                    <a:ea typeface="微软雅黑" panose="020B0503020204020204" pitchFamily="34" charset="-122"/>
                  </a:rPr>
                  <a:t>不</a:t>
                </a:r>
                <a:r>
                  <a:rPr lang="zh-CN" altLang="en-US" sz="4000" b="1" dirty="0" smtClean="0">
                    <a:solidFill>
                      <a:srgbClr val="C00000"/>
                    </a:solidFill>
                    <a:latin typeface="微软雅黑" panose="020B0503020204020204" pitchFamily="34" charset="-122"/>
                    <a:ea typeface="微软雅黑" panose="020B0503020204020204" pitchFamily="34" charset="-122"/>
                  </a:rPr>
                  <a:t>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8512798" y="394482"/>
              <a:ext cx="415498" cy="535531"/>
            </a:xfrm>
            <a:prstGeom prst="rect">
              <a:avLst/>
            </a:prstGeom>
          </p:spPr>
          <p:txBody>
            <a:bodyPr wrap="square">
              <a:spAutoFit/>
            </a:bodyPr>
            <a:lstStyle/>
            <a:p>
              <a:pPr algn="ctr">
                <a:lnSpc>
                  <a:spcPct val="90000"/>
                </a:lnSpc>
                <a:spcBef>
                  <a:spcPct val="0"/>
                </a:spcBef>
              </a:pPr>
              <a:r>
                <a:rPr lang="zh-CN" altLang="en-US" sz="3200" b="1" dirty="0">
                  <a:latin typeface="微软雅黑" panose="020B0503020204020204" pitchFamily="34" charset="-122"/>
                  <a:ea typeface="微软雅黑" panose="020B0503020204020204" pitchFamily="34" charset="-122"/>
                  <a:cs typeface="+mj-cs"/>
                </a:rPr>
                <a:t>与</a:t>
              </a:r>
            </a:p>
          </p:txBody>
        </p:sp>
      </p:grpSp>
    </p:spTree>
    <p:extLst>
      <p:ext uri="{BB962C8B-B14F-4D97-AF65-F5344CB8AC3E}">
        <p14:creationId xmlns:p14="http://schemas.microsoft.com/office/powerpoint/2010/main" xmlns="" val="2190166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1" nodeType="click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26230" y="1239119"/>
            <a:ext cx="10201654" cy="3718473"/>
          </a:xfrm>
          <a:prstGeom prst="rect">
            <a:avLst/>
          </a:prstGeom>
          <a:solidFill>
            <a:schemeClr val="bg1">
              <a:alpha val="48000"/>
            </a:schemeClr>
          </a:solidFill>
          <a:ln w="6350">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96735" y="1773900"/>
            <a:ext cx="5482780" cy="2996911"/>
          </a:xfrm>
          <a:prstGeom prst="rect">
            <a:avLst/>
          </a:prstGeom>
        </p:spPr>
        <p:txBody>
          <a:bodyPr wrap="square">
            <a:spAutoFit/>
          </a:bodyPr>
          <a:lstStyle/>
          <a:p>
            <a:pPr>
              <a:lnSpc>
                <a:spcPct val="120000"/>
              </a:lnSpc>
            </a:pPr>
            <a:r>
              <a:rPr lang="zh-CN" altLang="en-US" sz="2800"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明确中国特色社会主义事业总体布局是“五位一体”、战略布局是“四个全面”，强调坚定道路自信、理论自信、制度自信、文化自信。</a:t>
            </a:r>
            <a:endParaRPr lang="zh-CN" altLang="zh-CN" sz="3200" b="1" dirty="0">
              <a:latin typeface="微软雅黑" panose="020B0503020204020204" pitchFamily="34" charset="-122"/>
              <a:ea typeface="微软雅黑" panose="020B0503020204020204" pitchFamily="34" charset="-122"/>
            </a:endParaRPr>
          </a:p>
        </p:txBody>
      </p:sp>
      <p:sp>
        <p:nvSpPr>
          <p:cNvPr id="9" name="Freeform 5"/>
          <p:cNvSpPr>
            <a:spLocks/>
          </p:cNvSpPr>
          <p:nvPr/>
        </p:nvSpPr>
        <p:spPr bwMode="auto">
          <a:xfrm flipH="1">
            <a:off x="747146" y="915793"/>
            <a:ext cx="2957631" cy="71953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C0000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1891750" y="937309"/>
            <a:ext cx="405880" cy="523220"/>
          </a:xfrm>
          <a:prstGeom prst="rect">
            <a:avLst/>
          </a:prstGeom>
        </p:spPr>
        <p:txBody>
          <a:bodyPr wrap="none">
            <a:spAutoFit/>
          </a:body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1510" name="Picture 6" descr="http://news.yznews.com.cn/attachement/jpg/site2/20170815/eca86b67119d1afc915710.jpg"/>
          <p:cNvPicPr>
            <a:picLocks noChangeAspect="1" noChangeArrowheads="1"/>
          </p:cNvPicPr>
          <p:nvPr/>
        </p:nvPicPr>
        <p:blipFill>
          <a:blip r:embed="rId2" cstate="print"/>
          <a:srcRect t="15624"/>
          <a:stretch>
            <a:fillRect/>
          </a:stretch>
        </p:blipFill>
        <p:spPr bwMode="auto">
          <a:xfrm>
            <a:off x="7033088" y="1579421"/>
            <a:ext cx="4373739" cy="2576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0458794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blinds(horizontal)">
                                      <p:cBhvr>
                                        <p:cTn id="1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67312" y="1286309"/>
            <a:ext cx="9818200" cy="3649247"/>
          </a:xfrm>
          <a:prstGeom prst="rect">
            <a:avLst/>
          </a:prstGeom>
          <a:solidFill>
            <a:schemeClr val="bg1">
              <a:alpha val="48000"/>
            </a:schemeClr>
          </a:solidFill>
          <a:ln w="6350">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a:spLocks/>
          </p:cNvSpPr>
          <p:nvPr/>
        </p:nvSpPr>
        <p:spPr bwMode="auto">
          <a:xfrm flipH="1">
            <a:off x="890364" y="1003927"/>
            <a:ext cx="2957631" cy="71953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C0000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1994348" y="1025443"/>
            <a:ext cx="405880" cy="523220"/>
          </a:xfrm>
          <a:prstGeom prst="rect">
            <a:avLst/>
          </a:prstGeom>
        </p:spPr>
        <p:txBody>
          <a:bodyPr wrap="none">
            <a:spAutoFit/>
          </a:body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1441201" y="2100362"/>
            <a:ext cx="5141376" cy="2405980"/>
          </a:xfrm>
          <a:prstGeom prst="rect">
            <a:avLst/>
          </a:prstGeom>
        </p:spPr>
        <p:txBody>
          <a:bodyPr wrap="square">
            <a:spAutoFit/>
          </a:bodyPr>
          <a:lstStyle/>
          <a:p>
            <a:pPr>
              <a:lnSpc>
                <a:spcPct val="120000"/>
              </a:lnSpc>
            </a:pPr>
            <a:r>
              <a:rPr lang="zh-CN" altLang="en-US" sz="2800"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明确全面深化改革总目标是完善和发展中国特色社会主义制度、推进国家治理体系和治理能力现代化。</a:t>
            </a:r>
            <a:endParaRPr lang="zh-CN" altLang="zh-CN" sz="3200" b="1" dirty="0">
              <a:solidFill>
                <a:srgbClr val="C00000"/>
              </a:solidFill>
              <a:latin typeface="微软雅黑" panose="020B0503020204020204" pitchFamily="34" charset="-122"/>
              <a:ea typeface="微软雅黑" panose="020B0503020204020204" pitchFamily="34" charset="-122"/>
            </a:endParaRPr>
          </a:p>
        </p:txBody>
      </p:sp>
      <p:sp>
        <p:nvSpPr>
          <p:cNvPr id="20482" name="AutoShape 2" descr="http://img.mp.itc.cn/upload/20170725/9654ba81bea04ae0b9bfaa20aceec9fb_t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484" name="AutoShape 4" descr="http://img.mp.itc.cn/upload/20170725/9654ba81bea04ae0b9bfaa20aceec9fb_t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486" name="AutoShape 6" descr="http://img.mp.itc.cn/upload/20170725/9654ba81bea04ae0b9bfaa20aceec9fb_t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489" name="AutoShape 9" descr="http://img.mp.itc.cn/upload/20170725/9654ba81bea04ae0b9bfaa20aceec9fb_t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492" name="AutoShape 12" descr="http://img.mp.itc.cn/upload/20170725/9654ba81bea04ae0b9bfaa20aceec9fb_t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0495" name="Picture 15" descr="http://p3.pstatp.com/large/2f8f000c7db2938c67c7"/>
          <p:cNvPicPr>
            <a:picLocks noChangeAspect="1" noChangeArrowheads="1"/>
          </p:cNvPicPr>
          <p:nvPr/>
        </p:nvPicPr>
        <p:blipFill>
          <a:blip r:embed="rId2" cstate="print"/>
          <a:srcRect/>
          <a:stretch>
            <a:fillRect/>
          </a:stretch>
        </p:blipFill>
        <p:spPr bwMode="auto">
          <a:xfrm>
            <a:off x="6725393" y="1306300"/>
            <a:ext cx="5127458" cy="3020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9724613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0495"/>
                                        </p:tgtEl>
                                        <p:attrNameLst>
                                          <p:attrName>style.visibility</p:attrName>
                                        </p:attrNameLst>
                                      </p:cBhvr>
                                      <p:to>
                                        <p:strVal val="visible"/>
                                      </p:to>
                                    </p:set>
                                    <p:animEffect transition="in" filter="blinds(horizontal)">
                                      <p:cBhvr>
                                        <p:cTn id="10"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110533" y="1423171"/>
            <a:ext cx="9928368" cy="3328333"/>
          </a:xfrm>
          <a:prstGeom prst="rect">
            <a:avLst/>
          </a:prstGeom>
          <a:solidFill>
            <a:schemeClr val="bg1">
              <a:alpha val="48000"/>
            </a:schemeClr>
          </a:solidFill>
          <a:ln w="6350">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a:spLocks/>
          </p:cNvSpPr>
          <p:nvPr/>
        </p:nvSpPr>
        <p:spPr bwMode="auto">
          <a:xfrm flipH="1">
            <a:off x="1033585" y="1140788"/>
            <a:ext cx="2957631" cy="71953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C0000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2192161" y="1162304"/>
            <a:ext cx="405880" cy="523220"/>
          </a:xfrm>
          <a:prstGeom prst="rect">
            <a:avLst/>
          </a:prstGeom>
        </p:spPr>
        <p:txBody>
          <a:bodyPr wrap="none">
            <a:spAutoFit/>
          </a:body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1633838" y="2099678"/>
            <a:ext cx="4722895" cy="2405980"/>
          </a:xfrm>
          <a:prstGeom prst="rect">
            <a:avLst/>
          </a:prstGeom>
        </p:spPr>
        <p:txBody>
          <a:bodyPr wrap="square">
            <a:spAutoFit/>
          </a:bodyPr>
          <a:lstStyle/>
          <a:p>
            <a:pPr>
              <a:lnSpc>
                <a:spcPct val="120000"/>
              </a:lnSpc>
            </a:pPr>
            <a:r>
              <a:rPr lang="zh-CN" altLang="en-US" sz="2800"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明确全面推进依法治国总目标是建设中国特色社会主义法治体系、建设社会主义法治国家。</a:t>
            </a:r>
            <a:endParaRPr lang="zh-CN" altLang="zh-CN" sz="3200" b="1" dirty="0">
              <a:solidFill>
                <a:srgbClr val="C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99085" y="1840040"/>
            <a:ext cx="3539325" cy="25553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1168477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par>
                          <p:cTn id="10" fill="hold">
                            <p:stCondLst>
                              <p:cond delay="164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72737" y="1276036"/>
            <a:ext cx="10033113" cy="3937232"/>
          </a:xfrm>
          <a:prstGeom prst="rect">
            <a:avLst/>
          </a:prstGeom>
          <a:solidFill>
            <a:schemeClr val="bg1">
              <a:alpha val="48000"/>
            </a:schemeClr>
          </a:solidFill>
          <a:ln w="6350">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81066" y="1974059"/>
            <a:ext cx="5184988" cy="3046988"/>
          </a:xfrm>
          <a:prstGeom prst="rect">
            <a:avLst/>
          </a:prstGeom>
        </p:spPr>
        <p:txBody>
          <a:bodyPr wrap="square">
            <a:spAutoFit/>
          </a:bodyPr>
          <a:lstStyle/>
          <a:p>
            <a:pPr>
              <a:lnSpc>
                <a:spcPct val="120000"/>
              </a:lnSpc>
            </a:pPr>
            <a:r>
              <a:rPr lang="zh-CN" altLang="en-US" sz="2800"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明确党在新时代的强军目标是建设一支听党指挥、能打胜仗、作风优良的人民军队，把</a:t>
            </a:r>
            <a:r>
              <a:rPr lang="zh-CN" altLang="en-US" sz="3200" b="1" dirty="0" smtClean="0">
                <a:solidFill>
                  <a:srgbClr val="FF0000"/>
                </a:solidFill>
                <a:latin typeface="微软雅黑" panose="020B0503020204020204" pitchFamily="34" charset="-122"/>
                <a:ea typeface="微软雅黑" panose="020B0503020204020204" pitchFamily="34" charset="-122"/>
              </a:rPr>
              <a:t>人民军队建设成为世界一流军队</a:t>
            </a:r>
            <a:r>
              <a:rPr lang="zh-CN" altLang="en-US" sz="3200" b="1" dirty="0" smtClean="0">
                <a:latin typeface="微软雅黑" panose="020B0503020204020204" pitchFamily="34" charset="-122"/>
                <a:ea typeface="微软雅黑" panose="020B0503020204020204" pitchFamily="34" charset="-122"/>
              </a:rPr>
              <a:t>。</a:t>
            </a:r>
            <a:endParaRPr lang="zh-CN" altLang="zh-CN" sz="3200" b="1" dirty="0">
              <a:latin typeface="微软雅黑" panose="020B0503020204020204" pitchFamily="34" charset="-122"/>
              <a:ea typeface="微软雅黑" panose="020B0503020204020204" pitchFamily="34" charset="-122"/>
            </a:endParaRPr>
          </a:p>
        </p:txBody>
      </p:sp>
      <p:sp>
        <p:nvSpPr>
          <p:cNvPr id="9" name="Freeform 5"/>
          <p:cNvSpPr>
            <a:spLocks/>
          </p:cNvSpPr>
          <p:nvPr/>
        </p:nvSpPr>
        <p:spPr bwMode="auto">
          <a:xfrm flipH="1">
            <a:off x="890365" y="992910"/>
            <a:ext cx="2957631" cy="71953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C0000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2034969" y="1014426"/>
            <a:ext cx="405880" cy="523220"/>
          </a:xfrm>
          <a:prstGeom prst="rect">
            <a:avLst/>
          </a:prstGeom>
        </p:spPr>
        <p:txBody>
          <a:bodyPr wrap="none">
            <a:spAutoFit/>
          </a:body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05031" y="1838343"/>
            <a:ext cx="3032030" cy="24950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0202509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par>
                          <p:cTn id="10" fill="hold">
                            <p:stCondLst>
                              <p:cond delay="216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79178" y="1319360"/>
            <a:ext cx="9884302" cy="3682298"/>
          </a:xfrm>
          <a:prstGeom prst="rect">
            <a:avLst/>
          </a:prstGeom>
          <a:solidFill>
            <a:schemeClr val="bg1">
              <a:alpha val="48000"/>
            </a:schemeClr>
          </a:solidFill>
          <a:ln w="6350">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7" name="矩形 16"/>
          <p:cNvSpPr/>
          <p:nvPr/>
        </p:nvSpPr>
        <p:spPr>
          <a:xfrm>
            <a:off x="1292315" y="1893364"/>
            <a:ext cx="4744930" cy="2973122"/>
          </a:xfrm>
          <a:prstGeom prst="rect">
            <a:avLst/>
          </a:prstGeom>
        </p:spPr>
        <p:txBody>
          <a:bodyPr wrap="square">
            <a:spAutoFit/>
          </a:bodyPr>
          <a:lstStyle/>
          <a:p>
            <a:pPr>
              <a:lnSpc>
                <a:spcPct val="130000"/>
              </a:lnSpc>
            </a:pPr>
            <a:r>
              <a:rPr lang="zh-CN" altLang="en-US"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　</a:t>
            </a:r>
            <a:r>
              <a:rPr lang="zh-CN" altLang="en-US" sz="3600" b="1" dirty="0" smtClean="0">
                <a:latin typeface="微软雅黑" panose="020B0503020204020204" pitchFamily="34" charset="-122"/>
                <a:ea typeface="微软雅黑" panose="020B0503020204020204" pitchFamily="34" charset="-122"/>
              </a:rPr>
              <a:t>明确中国特色大国外交要</a:t>
            </a:r>
            <a:r>
              <a:rPr lang="zh-CN" altLang="en-US" sz="3600" b="1" dirty="0" smtClean="0">
                <a:solidFill>
                  <a:srgbClr val="FF0000"/>
                </a:solidFill>
                <a:latin typeface="微软雅黑" panose="020B0503020204020204" pitchFamily="34" charset="-122"/>
                <a:ea typeface="微软雅黑" panose="020B0503020204020204" pitchFamily="34" charset="-122"/>
              </a:rPr>
              <a:t>推动构建新型国际关系，推动构建人类命运共同体</a:t>
            </a:r>
            <a:r>
              <a:rPr lang="zh-CN" altLang="en-US" sz="3600" b="1" dirty="0" smtClean="0">
                <a:latin typeface="微软雅黑" panose="020B0503020204020204" pitchFamily="34" charset="-122"/>
                <a:ea typeface="微软雅黑" panose="020B0503020204020204" pitchFamily="34" charset="-122"/>
              </a:rPr>
              <a:t>。</a:t>
            </a:r>
            <a:endParaRPr lang="zh-CN" altLang="zh-CN" sz="3600" b="1" dirty="0">
              <a:latin typeface="微软雅黑" panose="020B0503020204020204" pitchFamily="34" charset="-122"/>
              <a:ea typeface="微软雅黑" panose="020B0503020204020204" pitchFamily="34" charset="-122"/>
            </a:endParaRPr>
          </a:p>
        </p:txBody>
      </p:sp>
      <p:sp>
        <p:nvSpPr>
          <p:cNvPr id="9" name="Freeform 5"/>
          <p:cNvSpPr>
            <a:spLocks/>
          </p:cNvSpPr>
          <p:nvPr/>
        </p:nvSpPr>
        <p:spPr bwMode="auto">
          <a:xfrm flipH="1">
            <a:off x="802230" y="1036977"/>
            <a:ext cx="2957631" cy="71953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C0000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1919538" y="1058493"/>
            <a:ext cx="405880" cy="523220"/>
          </a:xfrm>
          <a:prstGeom prst="rect">
            <a:avLst/>
          </a:prstGeom>
        </p:spPr>
        <p:txBody>
          <a:bodyPr wrap="none">
            <a:spAutoFit/>
          </a:body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7410" name="Picture 2" descr="http://www.people.com.cn/mediafile/pic/20160211/69/12237200222431473753.jpg"/>
          <p:cNvPicPr>
            <a:picLocks noChangeAspect="1" noChangeArrowheads="1"/>
          </p:cNvPicPr>
          <p:nvPr/>
        </p:nvPicPr>
        <p:blipFill>
          <a:blip r:embed="rId2" cstate="print"/>
          <a:srcRect/>
          <a:stretch>
            <a:fillRect/>
          </a:stretch>
        </p:blipFill>
        <p:spPr bwMode="auto">
          <a:xfrm>
            <a:off x="6188240" y="1210821"/>
            <a:ext cx="5566430" cy="3764931"/>
          </a:xfrm>
          <a:prstGeom prst="rect">
            <a:avLst/>
          </a:prstGeom>
          <a:noFill/>
        </p:spPr>
      </p:pic>
    </p:spTree>
    <p:extLst>
      <p:ext uri="{BB962C8B-B14F-4D97-AF65-F5344CB8AC3E}">
        <p14:creationId xmlns:p14="http://schemas.microsoft.com/office/powerpoint/2010/main" xmlns="" val="25714616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27883" y="1240113"/>
            <a:ext cx="9835597" cy="5160687"/>
          </a:xfrm>
          <a:prstGeom prst="rect">
            <a:avLst/>
          </a:prstGeom>
          <a:solidFill>
            <a:schemeClr val="bg1">
              <a:alpha val="48000"/>
            </a:schemeClr>
          </a:solidFill>
          <a:ln w="6350">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29112" y="1865253"/>
            <a:ext cx="5784318" cy="4178773"/>
          </a:xfrm>
          <a:prstGeom prst="rect">
            <a:avLst/>
          </a:prstGeom>
        </p:spPr>
        <p:txBody>
          <a:bodyPr wrap="square">
            <a:spAutoFit/>
          </a:bodyPr>
          <a:lstStyle/>
          <a:p>
            <a:pPr>
              <a:lnSpc>
                <a:spcPct val="120000"/>
              </a:lnSpc>
            </a:pPr>
            <a:r>
              <a:rPr lang="zh-CN" altLang="en-US" sz="2800"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明确中国特色社会主义</a:t>
            </a:r>
            <a:r>
              <a:rPr lang="zh-CN" altLang="en-US" sz="3200" b="1" dirty="0" smtClean="0">
                <a:solidFill>
                  <a:srgbClr val="C00000"/>
                </a:solidFill>
                <a:latin typeface="微软雅黑" panose="020B0503020204020204" pitchFamily="34" charset="-122"/>
                <a:ea typeface="微软雅黑" panose="020B0503020204020204" pitchFamily="34" charset="-122"/>
              </a:rPr>
              <a:t>最本质的特征</a:t>
            </a:r>
            <a:r>
              <a:rPr lang="zh-CN" altLang="en-US" sz="3200" b="1" dirty="0" smtClean="0">
                <a:latin typeface="微软雅黑" panose="020B0503020204020204" pitchFamily="34" charset="-122"/>
                <a:ea typeface="微软雅黑" panose="020B0503020204020204" pitchFamily="34" charset="-122"/>
              </a:rPr>
              <a:t>是中国共产党领导，中国特色社会主义制度的</a:t>
            </a:r>
            <a:r>
              <a:rPr lang="zh-CN" altLang="en-US" sz="3200" b="1" dirty="0">
                <a:solidFill>
                  <a:srgbClr val="C00000"/>
                </a:solidFill>
                <a:latin typeface="微软雅黑" panose="020B0503020204020204" pitchFamily="34" charset="-122"/>
                <a:ea typeface="微软雅黑" panose="020B0503020204020204" pitchFamily="34" charset="-122"/>
              </a:rPr>
              <a:t>最大优势</a:t>
            </a:r>
            <a:r>
              <a:rPr lang="zh-CN" altLang="en-US" sz="3200" b="1" dirty="0" smtClean="0">
                <a:latin typeface="微软雅黑" panose="020B0503020204020204" pitchFamily="34" charset="-122"/>
                <a:ea typeface="微软雅黑" panose="020B0503020204020204" pitchFamily="34" charset="-122"/>
              </a:rPr>
              <a:t>是中国共产党领导，</a:t>
            </a:r>
            <a:r>
              <a:rPr lang="zh-CN" altLang="en-US" sz="3200" b="1" dirty="0" smtClean="0">
                <a:solidFill>
                  <a:srgbClr val="C00000"/>
                </a:solidFill>
                <a:latin typeface="微软雅黑" panose="020B0503020204020204" pitchFamily="34" charset="-122"/>
                <a:ea typeface="微软雅黑" panose="020B0503020204020204" pitchFamily="34" charset="-122"/>
              </a:rPr>
              <a:t>党</a:t>
            </a:r>
            <a:r>
              <a:rPr lang="zh-CN" altLang="en-US" sz="3200" b="1" dirty="0">
                <a:solidFill>
                  <a:srgbClr val="C00000"/>
                </a:solidFill>
                <a:latin typeface="微软雅黑" panose="020B0503020204020204" pitchFamily="34" charset="-122"/>
                <a:ea typeface="微软雅黑" panose="020B0503020204020204" pitchFamily="34" charset="-122"/>
              </a:rPr>
              <a:t>是最高政治领导力量</a:t>
            </a:r>
            <a:r>
              <a:rPr lang="zh-CN" altLang="en-US" sz="3200" b="1" dirty="0" smtClean="0">
                <a:latin typeface="微软雅黑" panose="020B0503020204020204" pitchFamily="34" charset="-122"/>
                <a:ea typeface="微软雅黑" panose="020B0503020204020204" pitchFamily="34" charset="-122"/>
              </a:rPr>
              <a:t>，提出新时代党的建设总要求，突出</a:t>
            </a:r>
            <a:r>
              <a:rPr lang="zh-CN" altLang="en-US" sz="3200" b="1" dirty="0">
                <a:solidFill>
                  <a:srgbClr val="C00000"/>
                </a:solidFill>
                <a:latin typeface="微软雅黑" panose="020B0503020204020204" pitchFamily="34" charset="-122"/>
                <a:ea typeface="微软雅黑" panose="020B0503020204020204" pitchFamily="34" charset="-122"/>
              </a:rPr>
              <a:t>政治建设</a:t>
            </a:r>
            <a:r>
              <a:rPr lang="zh-CN" altLang="en-US" sz="3200" b="1" dirty="0" smtClean="0">
                <a:latin typeface="微软雅黑" panose="020B0503020204020204" pitchFamily="34" charset="-122"/>
                <a:ea typeface="微软雅黑" panose="020B0503020204020204" pitchFamily="34" charset="-122"/>
              </a:rPr>
              <a:t>在党的建设中的重要地位。</a:t>
            </a:r>
            <a:endParaRPr lang="zh-CN" altLang="zh-CN" sz="3200" b="1" dirty="0">
              <a:latin typeface="微软雅黑" panose="020B0503020204020204" pitchFamily="34" charset="-122"/>
              <a:ea typeface="微软雅黑" panose="020B0503020204020204" pitchFamily="34" charset="-122"/>
            </a:endParaRPr>
          </a:p>
        </p:txBody>
      </p:sp>
      <p:sp>
        <p:nvSpPr>
          <p:cNvPr id="9" name="Freeform 5"/>
          <p:cNvSpPr>
            <a:spLocks/>
          </p:cNvSpPr>
          <p:nvPr/>
        </p:nvSpPr>
        <p:spPr bwMode="auto">
          <a:xfrm flipH="1">
            <a:off x="857314" y="959859"/>
            <a:ext cx="2957631" cy="71953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C0000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1947326" y="981375"/>
            <a:ext cx="405880" cy="523220"/>
          </a:xfrm>
          <a:prstGeom prst="rect">
            <a:avLst/>
          </a:prstGeom>
        </p:spPr>
        <p:txBody>
          <a:bodyPr wrap="none">
            <a:spAutoFit/>
          </a:body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65792" y="2337680"/>
            <a:ext cx="4332899" cy="3148719"/>
          </a:xfrm>
          <a:prstGeom prst="rect">
            <a:avLst/>
          </a:prstGeom>
          <a:ln>
            <a:noFill/>
          </a:ln>
          <a:effectLst>
            <a:outerShdw blurRad="190500" algn="tl" rotWithShape="0">
              <a:srgbClr val="000000">
                <a:alpha val="70000"/>
              </a:srgbClr>
            </a:outerShdw>
          </a:effectLst>
        </p:spPr>
      </p:pic>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05653" y="1927676"/>
            <a:ext cx="919520" cy="82001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xmlns="" val="31702386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par>
                          <p:cTn id="10" fill="hold">
                            <p:stCondLst>
                              <p:cond delay="368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418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44056" y="654977"/>
            <a:ext cx="7024082" cy="552450"/>
          </a:xfrm>
        </p:spPr>
        <p:txBody>
          <a:bodyPr/>
          <a:lstStyle/>
          <a:p>
            <a:r>
              <a:rPr lang="zh-CN" altLang="en-US" dirty="0" smtClean="0">
                <a:solidFill>
                  <a:srgbClr val="C00000"/>
                </a:solidFill>
              </a:rPr>
              <a:t>习近平新时代中国特色社会主义思想</a:t>
            </a:r>
            <a:endParaRPr lang="zh-CN" altLang="en-US" dirty="0">
              <a:solidFill>
                <a:srgbClr val="C00000"/>
              </a:solidFill>
            </a:endParaRPr>
          </a:p>
        </p:txBody>
      </p:sp>
      <p:cxnSp>
        <p:nvCxnSpPr>
          <p:cNvPr id="5" name="直接连接符 4"/>
          <p:cNvCxnSpPr/>
          <p:nvPr/>
        </p:nvCxnSpPr>
        <p:spPr>
          <a:xfrm>
            <a:off x="32658" y="1282519"/>
            <a:ext cx="540475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07427"/>
            <a:ext cx="771219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6"/>
          <p:cNvGrpSpPr/>
          <p:nvPr/>
        </p:nvGrpSpPr>
        <p:grpSpPr>
          <a:xfrm>
            <a:off x="7659439" y="435142"/>
            <a:ext cx="4042445" cy="992120"/>
            <a:chOff x="2233887" y="3579136"/>
            <a:chExt cx="4376233" cy="994978"/>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3887" y="3579136"/>
              <a:ext cx="2722674" cy="426425"/>
            </a:xfrm>
            <a:prstGeom prst="rect">
              <a:avLst/>
            </a:prstGeom>
          </p:spPr>
        </p:pic>
        <p:sp>
          <p:nvSpPr>
            <p:cNvPr id="9" name="矩形: 对角圆角 1"/>
            <p:cNvSpPr/>
            <p:nvPr/>
          </p:nvSpPr>
          <p:spPr>
            <a:xfrm flipH="1">
              <a:off x="2543693" y="3942498"/>
              <a:ext cx="4066427" cy="631616"/>
            </a:xfrm>
            <a:prstGeom prst="round2DiagRect">
              <a:avLst>
                <a:gd name="adj1" fmla="val 14182"/>
                <a:gd name="adj2"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层次二：历史</a:t>
              </a:r>
              <a:r>
                <a:rPr lang="zh-CN" altLang="en-US" sz="3200" b="1" dirty="0">
                  <a:solidFill>
                    <a:srgbClr val="C00000"/>
                  </a:solidFill>
                  <a:latin typeface="微软雅黑" panose="020B0503020204020204" pitchFamily="34" charset="-122"/>
                  <a:ea typeface="微软雅黑" panose="020B0503020204020204" pitchFamily="34" charset="-122"/>
                </a:rPr>
                <a:t>地位</a:t>
              </a:r>
            </a:p>
          </p:txBody>
        </p:sp>
      </p:grpSp>
      <p:sp>
        <p:nvSpPr>
          <p:cNvPr id="10" name="矩形 9"/>
          <p:cNvSpPr/>
          <p:nvPr/>
        </p:nvSpPr>
        <p:spPr>
          <a:xfrm>
            <a:off x="597875" y="1759877"/>
            <a:ext cx="11104007" cy="12159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buNone/>
            </a:pPr>
            <a:r>
              <a:rPr lang="zh-CN" altLang="en-US" sz="3600" b="1" dirty="0">
                <a:solidFill>
                  <a:srgbClr val="C00000"/>
                </a:solidFill>
                <a:latin typeface="微软雅黑" pitchFamily="34" charset="-122"/>
                <a:ea typeface="微软雅黑" pitchFamily="34" charset="-122"/>
              </a:rPr>
              <a:t>是</a:t>
            </a:r>
            <a:r>
              <a:rPr lang="zh-CN" altLang="en-US" sz="2800" b="1" dirty="0">
                <a:solidFill>
                  <a:schemeClr val="tx1"/>
                </a:solidFill>
                <a:latin typeface="微软雅黑" pitchFamily="34" charset="-122"/>
                <a:ea typeface="微软雅黑" pitchFamily="34" charset="-122"/>
              </a:rPr>
              <a:t>对马克思列宁主义、毛泽东思想、邓小平理论、“三个代表”重要思想、科学发展观的继承和发展</a:t>
            </a:r>
            <a:endParaRPr lang="en-US" altLang="zh-CN" sz="2800" b="1" dirty="0">
              <a:solidFill>
                <a:schemeClr val="tx1"/>
              </a:solidFill>
              <a:latin typeface="微软雅黑" pitchFamily="34" charset="-122"/>
              <a:ea typeface="微软雅黑" pitchFamily="34" charset="-122"/>
            </a:endParaRPr>
          </a:p>
        </p:txBody>
      </p:sp>
      <p:sp>
        <p:nvSpPr>
          <p:cNvPr id="12" name="矩形 11"/>
          <p:cNvSpPr/>
          <p:nvPr/>
        </p:nvSpPr>
        <p:spPr>
          <a:xfrm>
            <a:off x="597875" y="3063112"/>
            <a:ext cx="11104007" cy="62954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buNone/>
            </a:pPr>
            <a:r>
              <a:rPr lang="zh-CN" altLang="en-US" sz="3600" b="1" dirty="0" smtClean="0">
                <a:solidFill>
                  <a:srgbClr val="C00000"/>
                </a:solidFill>
                <a:latin typeface="微软雅黑" pitchFamily="34" charset="-122"/>
                <a:ea typeface="微软雅黑" pitchFamily="34" charset="-122"/>
              </a:rPr>
              <a:t>是</a:t>
            </a:r>
            <a:r>
              <a:rPr lang="zh-CN" altLang="en-US" sz="2800" b="1" dirty="0">
                <a:solidFill>
                  <a:schemeClr val="tx1"/>
                </a:solidFill>
                <a:latin typeface="微软雅黑" pitchFamily="34" charset="-122"/>
                <a:ea typeface="微软雅黑" pitchFamily="34" charset="-122"/>
              </a:rPr>
              <a:t>马克思主义中国化最新成果</a:t>
            </a:r>
            <a:endParaRPr lang="en-US" altLang="zh-CN" sz="2800" b="1" dirty="0">
              <a:solidFill>
                <a:schemeClr val="tx1"/>
              </a:solidFill>
              <a:latin typeface="微软雅黑" pitchFamily="34" charset="-122"/>
              <a:ea typeface="微软雅黑" pitchFamily="34" charset="-122"/>
            </a:endParaRPr>
          </a:p>
        </p:txBody>
      </p:sp>
      <p:sp>
        <p:nvSpPr>
          <p:cNvPr id="13" name="矩形 12"/>
          <p:cNvSpPr/>
          <p:nvPr/>
        </p:nvSpPr>
        <p:spPr>
          <a:xfrm>
            <a:off x="597875" y="3779914"/>
            <a:ext cx="11104007" cy="630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buNone/>
            </a:pPr>
            <a:r>
              <a:rPr lang="zh-CN" altLang="en-US" sz="3600" b="1" dirty="0" smtClean="0">
                <a:solidFill>
                  <a:srgbClr val="C00000"/>
                </a:solidFill>
                <a:latin typeface="微软雅黑" pitchFamily="34" charset="-122"/>
                <a:ea typeface="微软雅黑" pitchFamily="34" charset="-122"/>
              </a:rPr>
              <a:t>是</a:t>
            </a:r>
            <a:r>
              <a:rPr lang="zh-CN" altLang="en-US" sz="2800" b="1" dirty="0">
                <a:solidFill>
                  <a:schemeClr val="tx1"/>
                </a:solidFill>
                <a:latin typeface="微软雅黑" pitchFamily="34" charset="-122"/>
                <a:ea typeface="微软雅黑" pitchFamily="34" charset="-122"/>
              </a:rPr>
              <a:t>党和人民实践经验和集体智慧的结晶</a:t>
            </a:r>
            <a:endParaRPr lang="en-US" altLang="zh-CN" sz="2800" b="1" dirty="0">
              <a:solidFill>
                <a:schemeClr val="tx1"/>
              </a:solidFill>
              <a:latin typeface="微软雅黑" pitchFamily="34" charset="-122"/>
              <a:ea typeface="微软雅黑" pitchFamily="34" charset="-122"/>
            </a:endParaRPr>
          </a:p>
        </p:txBody>
      </p:sp>
      <p:sp>
        <p:nvSpPr>
          <p:cNvPr id="14" name="矩形 13"/>
          <p:cNvSpPr/>
          <p:nvPr/>
        </p:nvSpPr>
        <p:spPr>
          <a:xfrm>
            <a:off x="597875" y="4497173"/>
            <a:ext cx="11104007" cy="630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buNone/>
            </a:pPr>
            <a:r>
              <a:rPr lang="zh-CN" altLang="en-US" sz="3600" b="1" dirty="0" smtClean="0">
                <a:solidFill>
                  <a:srgbClr val="C00000"/>
                </a:solidFill>
                <a:latin typeface="微软雅黑" pitchFamily="34" charset="-122"/>
                <a:ea typeface="微软雅黑" pitchFamily="34" charset="-122"/>
              </a:rPr>
              <a:t>是</a:t>
            </a:r>
            <a:r>
              <a:rPr lang="zh-CN" altLang="en-US" sz="2800" b="1" dirty="0">
                <a:solidFill>
                  <a:schemeClr val="tx1"/>
                </a:solidFill>
                <a:latin typeface="微软雅黑" pitchFamily="34" charset="-122"/>
                <a:ea typeface="微软雅黑" pitchFamily="34" charset="-122"/>
              </a:rPr>
              <a:t>中国特色社会主义理论体系的重要组成部分</a:t>
            </a:r>
            <a:endParaRPr lang="en-US" altLang="zh-CN" sz="2800" b="1" dirty="0">
              <a:solidFill>
                <a:schemeClr val="tx1"/>
              </a:solidFill>
              <a:latin typeface="微软雅黑" pitchFamily="34" charset="-122"/>
              <a:ea typeface="微软雅黑" pitchFamily="34" charset="-122"/>
            </a:endParaRPr>
          </a:p>
        </p:txBody>
      </p:sp>
      <p:sp>
        <p:nvSpPr>
          <p:cNvPr id="15" name="矩形 14"/>
          <p:cNvSpPr/>
          <p:nvPr/>
        </p:nvSpPr>
        <p:spPr>
          <a:xfrm>
            <a:off x="597875" y="5214431"/>
            <a:ext cx="11104007" cy="12168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buNone/>
            </a:pPr>
            <a:r>
              <a:rPr lang="zh-CN" altLang="en-US" sz="3600" b="1" dirty="0" smtClean="0">
                <a:solidFill>
                  <a:srgbClr val="C00000"/>
                </a:solidFill>
                <a:latin typeface="微软雅黑" pitchFamily="34" charset="-122"/>
                <a:ea typeface="微软雅黑" pitchFamily="34" charset="-122"/>
              </a:rPr>
              <a:t>是</a:t>
            </a:r>
            <a:r>
              <a:rPr lang="zh-CN" altLang="en-US" sz="2800" b="1" dirty="0">
                <a:solidFill>
                  <a:schemeClr val="tx1"/>
                </a:solidFill>
                <a:latin typeface="微软雅黑" pitchFamily="34" charset="-122"/>
                <a:ea typeface="微软雅黑" pitchFamily="34" charset="-122"/>
              </a:rPr>
              <a:t>全党全国人民为实现中华民族伟大复兴而奋斗的行动</a:t>
            </a:r>
            <a:r>
              <a:rPr lang="zh-CN" altLang="en-US" sz="2800" b="1" dirty="0" smtClean="0">
                <a:solidFill>
                  <a:schemeClr val="tx1"/>
                </a:solidFill>
                <a:latin typeface="微软雅黑" pitchFamily="34" charset="-122"/>
                <a:ea typeface="微软雅黑" pitchFamily="34" charset="-122"/>
              </a:rPr>
              <a:t>指南</a:t>
            </a:r>
            <a:endParaRPr lang="en-US" altLang="zh-CN" sz="2800" b="1" dirty="0" smtClean="0">
              <a:solidFill>
                <a:schemeClr val="tx1"/>
              </a:solidFill>
              <a:latin typeface="微软雅黑" pitchFamily="34" charset="-122"/>
              <a:ea typeface="微软雅黑" pitchFamily="34" charset="-122"/>
            </a:endParaRPr>
          </a:p>
          <a:p>
            <a:pPr marL="87313">
              <a:buNone/>
            </a:pPr>
            <a:r>
              <a:rPr lang="zh-CN" altLang="en-US" sz="2800" b="1" dirty="0" smtClean="0">
                <a:solidFill>
                  <a:schemeClr val="tx1"/>
                </a:solidFill>
                <a:latin typeface="微软雅黑" pitchFamily="34" charset="-122"/>
                <a:ea typeface="微软雅黑" pitchFamily="34" charset="-122"/>
              </a:rPr>
              <a:t>必须</a:t>
            </a:r>
            <a:r>
              <a:rPr lang="zh-CN" altLang="en-US" sz="2800" b="1" dirty="0">
                <a:solidFill>
                  <a:schemeClr val="tx1"/>
                </a:solidFill>
                <a:latin typeface="微软雅黑" pitchFamily="34" charset="-122"/>
                <a:ea typeface="微软雅黑" pitchFamily="34" charset="-122"/>
              </a:rPr>
              <a:t>长期坚持并不断发展</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1112730" y="1465133"/>
            <a:ext cx="4728674" cy="550568"/>
            <a:chOff x="983637" y="1375049"/>
            <a:chExt cx="4728674" cy="550568"/>
          </a:xfrm>
        </p:grpSpPr>
        <p:grpSp>
          <p:nvGrpSpPr>
            <p:cNvPr id="3" name="组合 3"/>
            <p:cNvGrpSpPr/>
            <p:nvPr/>
          </p:nvGrpSpPr>
          <p:grpSpPr>
            <a:xfrm>
              <a:off x="983637" y="1375049"/>
              <a:ext cx="4728674" cy="550568"/>
              <a:chOff x="336324" y="1988676"/>
              <a:chExt cx="4728674" cy="550568"/>
            </a:xfrm>
          </p:grpSpPr>
          <p:sp>
            <p:nvSpPr>
              <p:cNvPr id="5" name="圆角矩形 4"/>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9">
                <a:hlinkClick r:id="" action="ppaction://hlinkshowjump?jump=nextslide"/>
              </p:cNvPr>
              <p:cNvSpPr txBox="1"/>
              <p:nvPr/>
            </p:nvSpPr>
            <p:spPr>
              <a:xfrm>
                <a:off x="1428531" y="2033127"/>
                <a:ext cx="3012519"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党对一切工作的领导</a:t>
                </a:r>
                <a:endParaRPr lang="zh-CN" altLang="en-US" sz="2400" dirty="0">
                  <a:solidFill>
                    <a:schemeClr val="tx1"/>
                  </a:solidFill>
                </a:endParaRPr>
              </a:p>
            </p:txBody>
          </p:sp>
        </p:grpSp>
        <p:sp>
          <p:nvSpPr>
            <p:cNvPr id="7"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4" name="组合 23"/>
          <p:cNvGrpSpPr/>
          <p:nvPr/>
        </p:nvGrpSpPr>
        <p:grpSpPr>
          <a:xfrm>
            <a:off x="1112730" y="2186558"/>
            <a:ext cx="4728674" cy="550568"/>
            <a:chOff x="983637" y="1375049"/>
            <a:chExt cx="4728674" cy="550568"/>
          </a:xfrm>
        </p:grpSpPr>
        <p:grpSp>
          <p:nvGrpSpPr>
            <p:cNvPr id="8" name="组合 24"/>
            <p:cNvGrpSpPr/>
            <p:nvPr/>
          </p:nvGrpSpPr>
          <p:grpSpPr>
            <a:xfrm>
              <a:off x="983637" y="1375049"/>
              <a:ext cx="4728674" cy="550568"/>
              <a:chOff x="336324" y="1988676"/>
              <a:chExt cx="4728674" cy="550568"/>
            </a:xfrm>
          </p:grpSpPr>
          <p:sp>
            <p:nvSpPr>
              <p:cNvPr id="27" name="圆角矩形 26"/>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9">
                <a:hlinkClick r:id="" action="ppaction://hlinkshowjump?jump=nextslide"/>
              </p:cNvPr>
              <p:cNvSpPr txBox="1"/>
              <p:nvPr/>
            </p:nvSpPr>
            <p:spPr>
              <a:xfrm>
                <a:off x="1428531" y="2033127"/>
                <a:ext cx="3012519"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以人民为中心</a:t>
                </a:r>
                <a:endParaRPr lang="zh-CN" altLang="en-US" sz="2400" dirty="0">
                  <a:solidFill>
                    <a:schemeClr val="tx1"/>
                  </a:solidFill>
                </a:endParaRPr>
              </a:p>
            </p:txBody>
          </p:sp>
        </p:grpSp>
        <p:sp>
          <p:nvSpPr>
            <p:cNvPr id="26"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9" name="组合 28"/>
          <p:cNvGrpSpPr/>
          <p:nvPr/>
        </p:nvGrpSpPr>
        <p:grpSpPr>
          <a:xfrm>
            <a:off x="1112730" y="2907983"/>
            <a:ext cx="4728674" cy="550568"/>
            <a:chOff x="983637" y="1375049"/>
            <a:chExt cx="4728674" cy="550568"/>
          </a:xfrm>
        </p:grpSpPr>
        <p:grpSp>
          <p:nvGrpSpPr>
            <p:cNvPr id="10" name="组合 29"/>
            <p:cNvGrpSpPr/>
            <p:nvPr/>
          </p:nvGrpSpPr>
          <p:grpSpPr>
            <a:xfrm>
              <a:off x="983637" y="1375049"/>
              <a:ext cx="4728674" cy="550568"/>
              <a:chOff x="336324" y="1988676"/>
              <a:chExt cx="4728674" cy="550568"/>
            </a:xfrm>
          </p:grpSpPr>
          <p:sp>
            <p:nvSpPr>
              <p:cNvPr id="32" name="圆角矩形 31"/>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9">
                <a:hlinkClick r:id="" action="ppaction://hlinkshowjump?jump=nextslide"/>
              </p:cNvPr>
              <p:cNvSpPr txBox="1"/>
              <p:nvPr/>
            </p:nvSpPr>
            <p:spPr>
              <a:xfrm>
                <a:off x="1428531" y="2033127"/>
                <a:ext cx="3012519"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全面深化改革</a:t>
                </a:r>
                <a:endParaRPr lang="zh-CN" altLang="en-US" sz="2400" dirty="0">
                  <a:solidFill>
                    <a:schemeClr val="tx1"/>
                  </a:solidFill>
                </a:endParaRPr>
              </a:p>
            </p:txBody>
          </p:sp>
        </p:grpSp>
        <p:sp>
          <p:nvSpPr>
            <p:cNvPr id="31"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11" name="组合 33"/>
          <p:cNvGrpSpPr/>
          <p:nvPr/>
        </p:nvGrpSpPr>
        <p:grpSpPr>
          <a:xfrm>
            <a:off x="1112730" y="3629408"/>
            <a:ext cx="4728674" cy="550568"/>
            <a:chOff x="983637" y="1375049"/>
            <a:chExt cx="4728674" cy="550568"/>
          </a:xfrm>
        </p:grpSpPr>
        <p:grpSp>
          <p:nvGrpSpPr>
            <p:cNvPr id="12" name="组合 34"/>
            <p:cNvGrpSpPr/>
            <p:nvPr/>
          </p:nvGrpSpPr>
          <p:grpSpPr>
            <a:xfrm>
              <a:off x="983637" y="1375049"/>
              <a:ext cx="4728674" cy="550568"/>
              <a:chOff x="336324" y="1988676"/>
              <a:chExt cx="4728674" cy="550568"/>
            </a:xfrm>
          </p:grpSpPr>
          <p:sp>
            <p:nvSpPr>
              <p:cNvPr id="37" name="圆角矩形 36"/>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9">
                <a:hlinkClick r:id="" action="ppaction://hlinkshowjump?jump=nextslide"/>
              </p:cNvPr>
              <p:cNvSpPr txBox="1"/>
              <p:nvPr/>
            </p:nvSpPr>
            <p:spPr>
              <a:xfrm>
                <a:off x="1428531" y="2033127"/>
                <a:ext cx="3012519"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新发展理念</a:t>
                </a:r>
                <a:endParaRPr lang="zh-CN" altLang="en-US" sz="2400" dirty="0">
                  <a:solidFill>
                    <a:schemeClr val="tx1"/>
                  </a:solidFill>
                </a:endParaRPr>
              </a:p>
            </p:txBody>
          </p:sp>
        </p:grpSp>
        <p:sp>
          <p:nvSpPr>
            <p:cNvPr id="36"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13" name="组合 38"/>
          <p:cNvGrpSpPr/>
          <p:nvPr/>
        </p:nvGrpSpPr>
        <p:grpSpPr>
          <a:xfrm>
            <a:off x="1112730" y="4350833"/>
            <a:ext cx="4728674" cy="550568"/>
            <a:chOff x="983637" y="1375049"/>
            <a:chExt cx="4728674" cy="550568"/>
          </a:xfrm>
        </p:grpSpPr>
        <p:grpSp>
          <p:nvGrpSpPr>
            <p:cNvPr id="14" name="组合 39"/>
            <p:cNvGrpSpPr/>
            <p:nvPr/>
          </p:nvGrpSpPr>
          <p:grpSpPr>
            <a:xfrm>
              <a:off x="983637" y="1375049"/>
              <a:ext cx="4728674" cy="550568"/>
              <a:chOff x="336324" y="1988676"/>
              <a:chExt cx="4728674" cy="550568"/>
            </a:xfrm>
          </p:grpSpPr>
          <p:sp>
            <p:nvSpPr>
              <p:cNvPr id="42" name="圆角矩形 41"/>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9">
                <a:hlinkClick r:id="" action="ppaction://hlinkshowjump?jump=nextslide"/>
              </p:cNvPr>
              <p:cNvSpPr txBox="1"/>
              <p:nvPr/>
            </p:nvSpPr>
            <p:spPr>
              <a:xfrm>
                <a:off x="1428531" y="2033127"/>
                <a:ext cx="3012519"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人民当家作主</a:t>
                </a:r>
                <a:endParaRPr lang="zh-CN" altLang="en-US" sz="2400" dirty="0">
                  <a:solidFill>
                    <a:schemeClr val="tx1"/>
                  </a:solidFill>
                </a:endParaRPr>
              </a:p>
            </p:txBody>
          </p:sp>
        </p:grpSp>
        <p:sp>
          <p:nvSpPr>
            <p:cNvPr id="41"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15" name="组合 43"/>
          <p:cNvGrpSpPr/>
          <p:nvPr/>
        </p:nvGrpSpPr>
        <p:grpSpPr>
          <a:xfrm>
            <a:off x="1112730" y="5072258"/>
            <a:ext cx="4728674" cy="550568"/>
            <a:chOff x="983637" y="1375049"/>
            <a:chExt cx="4728674" cy="550568"/>
          </a:xfrm>
        </p:grpSpPr>
        <p:grpSp>
          <p:nvGrpSpPr>
            <p:cNvPr id="16" name="组合 44"/>
            <p:cNvGrpSpPr/>
            <p:nvPr/>
          </p:nvGrpSpPr>
          <p:grpSpPr>
            <a:xfrm>
              <a:off x="983637" y="1375049"/>
              <a:ext cx="4728674" cy="550568"/>
              <a:chOff x="336324" y="1988676"/>
              <a:chExt cx="4728674" cy="550568"/>
            </a:xfrm>
          </p:grpSpPr>
          <p:sp>
            <p:nvSpPr>
              <p:cNvPr id="47" name="圆角矩形 46"/>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9">
                <a:hlinkClick r:id="" action="ppaction://hlinkshowjump?jump=nextslide"/>
              </p:cNvPr>
              <p:cNvSpPr txBox="1"/>
              <p:nvPr/>
            </p:nvSpPr>
            <p:spPr>
              <a:xfrm>
                <a:off x="1428531" y="2033127"/>
                <a:ext cx="3012519"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全面依法治国</a:t>
                </a:r>
                <a:endParaRPr lang="zh-CN" altLang="en-US" sz="2400" dirty="0">
                  <a:solidFill>
                    <a:schemeClr val="tx1"/>
                  </a:solidFill>
                </a:endParaRPr>
              </a:p>
            </p:txBody>
          </p:sp>
        </p:grpSp>
        <p:sp>
          <p:nvSpPr>
            <p:cNvPr id="46"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17" name="组合 48"/>
          <p:cNvGrpSpPr/>
          <p:nvPr/>
        </p:nvGrpSpPr>
        <p:grpSpPr>
          <a:xfrm>
            <a:off x="1112730" y="5793686"/>
            <a:ext cx="4728674" cy="550568"/>
            <a:chOff x="983637" y="1375049"/>
            <a:chExt cx="4728674" cy="550568"/>
          </a:xfrm>
        </p:grpSpPr>
        <p:grpSp>
          <p:nvGrpSpPr>
            <p:cNvPr id="18" name="组合 49"/>
            <p:cNvGrpSpPr/>
            <p:nvPr/>
          </p:nvGrpSpPr>
          <p:grpSpPr>
            <a:xfrm>
              <a:off x="983637" y="1375049"/>
              <a:ext cx="4728674" cy="550568"/>
              <a:chOff x="336324" y="1988676"/>
              <a:chExt cx="4728674" cy="550568"/>
            </a:xfrm>
          </p:grpSpPr>
          <p:sp>
            <p:nvSpPr>
              <p:cNvPr id="52" name="圆角矩形 51"/>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9">
                <a:hlinkClick r:id="" action="ppaction://hlinkshowjump?jump=nextslide"/>
              </p:cNvPr>
              <p:cNvSpPr txBox="1"/>
              <p:nvPr/>
            </p:nvSpPr>
            <p:spPr>
              <a:xfrm>
                <a:off x="1428531" y="2033127"/>
                <a:ext cx="3335255"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社会主义核心价值体系</a:t>
                </a:r>
                <a:endParaRPr lang="zh-CN" altLang="en-US" sz="2400" dirty="0">
                  <a:solidFill>
                    <a:schemeClr val="tx1"/>
                  </a:solidFill>
                </a:endParaRPr>
              </a:p>
            </p:txBody>
          </p:sp>
        </p:grpSp>
        <p:sp>
          <p:nvSpPr>
            <p:cNvPr id="51"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19" name="组合 53"/>
          <p:cNvGrpSpPr/>
          <p:nvPr/>
        </p:nvGrpSpPr>
        <p:grpSpPr>
          <a:xfrm>
            <a:off x="6342740" y="1465133"/>
            <a:ext cx="4728674" cy="550568"/>
            <a:chOff x="983637" y="1375049"/>
            <a:chExt cx="4728674" cy="550568"/>
          </a:xfrm>
        </p:grpSpPr>
        <p:grpSp>
          <p:nvGrpSpPr>
            <p:cNvPr id="20" name="组合 54"/>
            <p:cNvGrpSpPr/>
            <p:nvPr/>
          </p:nvGrpSpPr>
          <p:grpSpPr>
            <a:xfrm>
              <a:off x="983637" y="1375049"/>
              <a:ext cx="4728674" cy="550568"/>
              <a:chOff x="336324" y="1988676"/>
              <a:chExt cx="4728674" cy="550568"/>
            </a:xfrm>
          </p:grpSpPr>
          <p:sp>
            <p:nvSpPr>
              <p:cNvPr id="57" name="圆角矩形 56"/>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9">
                <a:hlinkClick r:id="" action="ppaction://hlinkshowjump?jump=nextslide"/>
              </p:cNvPr>
              <p:cNvSpPr txBox="1"/>
              <p:nvPr/>
            </p:nvSpPr>
            <p:spPr>
              <a:xfrm>
                <a:off x="1428531" y="2033127"/>
                <a:ext cx="3636467"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在发展中保障和改善民生</a:t>
                </a:r>
                <a:endParaRPr lang="zh-CN" altLang="en-US" sz="2400" dirty="0">
                  <a:solidFill>
                    <a:schemeClr val="tx1"/>
                  </a:solidFill>
                </a:endParaRPr>
              </a:p>
            </p:txBody>
          </p:sp>
        </p:grpSp>
        <p:sp>
          <p:nvSpPr>
            <p:cNvPr id="56"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21" name="组合 58"/>
          <p:cNvGrpSpPr/>
          <p:nvPr/>
        </p:nvGrpSpPr>
        <p:grpSpPr>
          <a:xfrm>
            <a:off x="6342740" y="2186558"/>
            <a:ext cx="4728674" cy="550568"/>
            <a:chOff x="983637" y="1375049"/>
            <a:chExt cx="4728674" cy="550568"/>
          </a:xfrm>
        </p:grpSpPr>
        <p:grpSp>
          <p:nvGrpSpPr>
            <p:cNvPr id="22" name="组合 59"/>
            <p:cNvGrpSpPr/>
            <p:nvPr/>
          </p:nvGrpSpPr>
          <p:grpSpPr>
            <a:xfrm>
              <a:off x="983637" y="1375049"/>
              <a:ext cx="4728674" cy="550568"/>
              <a:chOff x="336324" y="1988676"/>
              <a:chExt cx="4728674" cy="550568"/>
            </a:xfrm>
          </p:grpSpPr>
          <p:sp>
            <p:nvSpPr>
              <p:cNvPr id="62" name="圆角矩形 61"/>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9">
                <a:hlinkClick r:id="" action="ppaction://hlinkshowjump?jump=nextslide"/>
              </p:cNvPr>
              <p:cNvSpPr txBox="1"/>
              <p:nvPr/>
            </p:nvSpPr>
            <p:spPr>
              <a:xfrm>
                <a:off x="1428531" y="2033127"/>
                <a:ext cx="3012519"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人与自然和谐共生</a:t>
                </a:r>
                <a:endParaRPr lang="zh-CN" altLang="en-US" sz="2400" dirty="0">
                  <a:solidFill>
                    <a:schemeClr val="tx1"/>
                  </a:solidFill>
                </a:endParaRPr>
              </a:p>
            </p:txBody>
          </p:sp>
        </p:grpSp>
        <p:sp>
          <p:nvSpPr>
            <p:cNvPr id="61"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23" name="组合 63"/>
          <p:cNvGrpSpPr/>
          <p:nvPr/>
        </p:nvGrpSpPr>
        <p:grpSpPr>
          <a:xfrm>
            <a:off x="6342740" y="2907983"/>
            <a:ext cx="4728674" cy="550568"/>
            <a:chOff x="983637" y="1375049"/>
            <a:chExt cx="4728674" cy="550568"/>
          </a:xfrm>
        </p:grpSpPr>
        <p:grpSp>
          <p:nvGrpSpPr>
            <p:cNvPr id="24" name="组合 64"/>
            <p:cNvGrpSpPr/>
            <p:nvPr/>
          </p:nvGrpSpPr>
          <p:grpSpPr>
            <a:xfrm>
              <a:off x="983637" y="1375049"/>
              <a:ext cx="4728674" cy="550568"/>
              <a:chOff x="336324" y="1988676"/>
              <a:chExt cx="4728674" cy="550568"/>
            </a:xfrm>
          </p:grpSpPr>
          <p:sp>
            <p:nvSpPr>
              <p:cNvPr id="67" name="圆角矩形 66"/>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9">
                <a:hlinkClick r:id="" action="ppaction://hlinkshowjump?jump=nextslide"/>
              </p:cNvPr>
              <p:cNvSpPr txBox="1"/>
              <p:nvPr/>
            </p:nvSpPr>
            <p:spPr>
              <a:xfrm>
                <a:off x="1428531" y="2033127"/>
                <a:ext cx="3012519"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总体国家安全观</a:t>
                </a:r>
                <a:endParaRPr lang="zh-CN" altLang="en-US" sz="2400" dirty="0">
                  <a:solidFill>
                    <a:schemeClr val="tx1"/>
                  </a:solidFill>
                </a:endParaRPr>
              </a:p>
            </p:txBody>
          </p:sp>
        </p:grpSp>
        <p:sp>
          <p:nvSpPr>
            <p:cNvPr id="66"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25" name="组合 68"/>
          <p:cNvGrpSpPr/>
          <p:nvPr/>
        </p:nvGrpSpPr>
        <p:grpSpPr>
          <a:xfrm>
            <a:off x="6342740" y="3629408"/>
            <a:ext cx="4750470" cy="550568"/>
            <a:chOff x="983637" y="1375049"/>
            <a:chExt cx="4750470" cy="550568"/>
          </a:xfrm>
        </p:grpSpPr>
        <p:grpSp>
          <p:nvGrpSpPr>
            <p:cNvPr id="29" name="组合 69"/>
            <p:cNvGrpSpPr/>
            <p:nvPr/>
          </p:nvGrpSpPr>
          <p:grpSpPr>
            <a:xfrm>
              <a:off x="983637" y="1375049"/>
              <a:ext cx="4750470" cy="550568"/>
              <a:chOff x="336324" y="1988676"/>
              <a:chExt cx="4750470" cy="550568"/>
            </a:xfrm>
          </p:grpSpPr>
          <p:sp>
            <p:nvSpPr>
              <p:cNvPr id="72" name="圆角矩形 71"/>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9">
                <a:hlinkClick r:id="" action="ppaction://hlinkshowjump?jump=nextslide"/>
              </p:cNvPr>
              <p:cNvSpPr txBox="1"/>
              <p:nvPr/>
            </p:nvSpPr>
            <p:spPr>
              <a:xfrm>
                <a:off x="1428531" y="2033127"/>
                <a:ext cx="3658263"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党对人民军队的绝对领导</a:t>
                </a:r>
                <a:endParaRPr lang="zh-CN" altLang="en-US" sz="2400" dirty="0">
                  <a:solidFill>
                    <a:schemeClr val="tx1"/>
                  </a:solidFill>
                </a:endParaRPr>
              </a:p>
            </p:txBody>
          </p:sp>
        </p:grpSp>
        <p:sp>
          <p:nvSpPr>
            <p:cNvPr id="71"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30" name="组合 73"/>
          <p:cNvGrpSpPr/>
          <p:nvPr/>
        </p:nvGrpSpPr>
        <p:grpSpPr>
          <a:xfrm>
            <a:off x="6342740" y="4350833"/>
            <a:ext cx="4728674" cy="550568"/>
            <a:chOff x="983637" y="1375049"/>
            <a:chExt cx="4728674" cy="550568"/>
          </a:xfrm>
        </p:grpSpPr>
        <p:grpSp>
          <p:nvGrpSpPr>
            <p:cNvPr id="34" name="组合 74"/>
            <p:cNvGrpSpPr/>
            <p:nvPr/>
          </p:nvGrpSpPr>
          <p:grpSpPr>
            <a:xfrm>
              <a:off x="983637" y="1375049"/>
              <a:ext cx="4728674" cy="550568"/>
              <a:chOff x="336324" y="1988676"/>
              <a:chExt cx="4728674" cy="550568"/>
            </a:xfrm>
          </p:grpSpPr>
          <p:sp>
            <p:nvSpPr>
              <p:cNvPr id="77" name="圆角矩形 76"/>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9">
                <a:hlinkClick r:id="" action="ppaction://hlinkshowjump?jump=nextslide"/>
              </p:cNvPr>
              <p:cNvSpPr txBox="1"/>
              <p:nvPr/>
            </p:nvSpPr>
            <p:spPr>
              <a:xfrm>
                <a:off x="1428531" y="2033127"/>
                <a:ext cx="3636467" cy="400110"/>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dirty="0">
                    <a:solidFill>
                      <a:schemeClr val="tx1"/>
                    </a:solidFill>
                  </a:rPr>
                  <a:t>“一国两制”和推进祖国统一</a:t>
                </a:r>
                <a:endParaRPr lang="zh-CN" altLang="en-US" dirty="0">
                  <a:solidFill>
                    <a:schemeClr val="tx1"/>
                  </a:solidFill>
                </a:endParaRPr>
              </a:p>
            </p:txBody>
          </p:sp>
        </p:grpSp>
        <p:sp>
          <p:nvSpPr>
            <p:cNvPr id="76"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35" name="组合 78"/>
          <p:cNvGrpSpPr/>
          <p:nvPr/>
        </p:nvGrpSpPr>
        <p:grpSpPr>
          <a:xfrm>
            <a:off x="6342740" y="5072258"/>
            <a:ext cx="4728674" cy="550568"/>
            <a:chOff x="983637" y="1375049"/>
            <a:chExt cx="4728674" cy="550568"/>
          </a:xfrm>
        </p:grpSpPr>
        <p:grpSp>
          <p:nvGrpSpPr>
            <p:cNvPr id="39" name="组合 79"/>
            <p:cNvGrpSpPr/>
            <p:nvPr/>
          </p:nvGrpSpPr>
          <p:grpSpPr>
            <a:xfrm>
              <a:off x="983637" y="1375049"/>
              <a:ext cx="4728674" cy="550568"/>
              <a:chOff x="336324" y="1988676"/>
              <a:chExt cx="4728674" cy="550568"/>
            </a:xfrm>
          </p:grpSpPr>
          <p:sp>
            <p:nvSpPr>
              <p:cNvPr id="82" name="圆角矩形 81"/>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9">
                <a:hlinkClick r:id="" action="ppaction://hlinkshowjump?jump=nextslide"/>
              </p:cNvPr>
              <p:cNvSpPr txBox="1"/>
              <p:nvPr/>
            </p:nvSpPr>
            <p:spPr>
              <a:xfrm>
                <a:off x="1428531" y="2033127"/>
                <a:ext cx="3636467"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推动构建人类命运共同体</a:t>
                </a:r>
                <a:endParaRPr lang="zh-CN" altLang="en-US" sz="2400" dirty="0">
                  <a:solidFill>
                    <a:schemeClr val="tx1"/>
                  </a:solidFill>
                </a:endParaRPr>
              </a:p>
            </p:txBody>
          </p:sp>
        </p:grpSp>
        <p:sp>
          <p:nvSpPr>
            <p:cNvPr id="81"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40" name="组合 83"/>
          <p:cNvGrpSpPr/>
          <p:nvPr/>
        </p:nvGrpSpPr>
        <p:grpSpPr>
          <a:xfrm>
            <a:off x="6342740" y="5793686"/>
            <a:ext cx="4728674" cy="550568"/>
            <a:chOff x="983637" y="1375049"/>
            <a:chExt cx="4728674" cy="550568"/>
          </a:xfrm>
        </p:grpSpPr>
        <p:grpSp>
          <p:nvGrpSpPr>
            <p:cNvPr id="44" name="组合 84"/>
            <p:cNvGrpSpPr/>
            <p:nvPr/>
          </p:nvGrpSpPr>
          <p:grpSpPr>
            <a:xfrm>
              <a:off x="983637" y="1375049"/>
              <a:ext cx="4728674" cy="550568"/>
              <a:chOff x="336324" y="1988676"/>
              <a:chExt cx="4728674" cy="550568"/>
            </a:xfrm>
          </p:grpSpPr>
          <p:sp>
            <p:nvSpPr>
              <p:cNvPr id="87" name="圆角矩形 86"/>
              <p:cNvSpPr/>
              <p:nvPr/>
            </p:nvSpPr>
            <p:spPr>
              <a:xfrm>
                <a:off x="336324" y="1988676"/>
                <a:ext cx="4728674" cy="550568"/>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9">
                <a:hlinkClick r:id="" action="ppaction://hlinkshowjump?jump=nextslide"/>
              </p:cNvPr>
              <p:cNvSpPr txBox="1"/>
              <p:nvPr/>
            </p:nvSpPr>
            <p:spPr>
              <a:xfrm>
                <a:off x="1428531" y="2033127"/>
                <a:ext cx="3335255"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fontAlgn="auto">
                  <a:spcBef>
                    <a:spcPts val="0"/>
                  </a:spcBef>
                  <a:spcAft>
                    <a:spcPts val="0"/>
                  </a:spcAft>
                  <a:defRPr/>
                </a:pPr>
                <a:r>
                  <a:rPr lang="zh-CN" altLang="zh-CN" sz="2400" dirty="0">
                    <a:solidFill>
                      <a:schemeClr val="tx1"/>
                    </a:solidFill>
                  </a:rPr>
                  <a:t>全面从严治党</a:t>
                </a:r>
                <a:endParaRPr lang="zh-CN" altLang="en-US" sz="2400" dirty="0">
                  <a:solidFill>
                    <a:schemeClr val="tx1"/>
                  </a:solidFill>
                </a:endParaRPr>
              </a:p>
            </p:txBody>
          </p:sp>
        </p:grpSp>
        <p:sp>
          <p:nvSpPr>
            <p:cNvPr id="86" name="TextBox 9">
              <a:hlinkClick r:id="" action="ppaction://hlinkshowjump?jump=nextslide"/>
            </p:cNvPr>
            <p:cNvSpPr txBox="1"/>
            <p:nvPr/>
          </p:nvSpPr>
          <p:spPr>
            <a:xfrm>
              <a:off x="1005433" y="1398676"/>
              <a:ext cx="1047851" cy="510778"/>
            </a:xfrm>
            <a:prstGeom prst="roundRect">
              <a:avLst/>
            </a:prstGeom>
            <a:solidFill>
              <a:srgbClr val="C00000"/>
            </a:solidFill>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fontAlgn="auto">
                <a:spcBef>
                  <a:spcPts val="0"/>
                </a:spcBef>
                <a:spcAft>
                  <a:spcPts val="0"/>
                </a:spcAft>
                <a:defRPr/>
              </a:pPr>
              <a:r>
                <a:rPr lang="zh-CN" altLang="en-US" sz="2400" dirty="0">
                  <a:solidFill>
                    <a:schemeClr val="bg1"/>
                  </a:solidFill>
                  <a:effectLst>
                    <a:outerShdw blurRad="38100" dist="38100" dir="2700000" algn="tl">
                      <a:srgbClr val="000000">
                        <a:alpha val="43137"/>
                      </a:srgbClr>
                    </a:outerShdw>
                  </a:effectLst>
                </a:rPr>
                <a:t>坚持</a:t>
              </a:r>
            </a:p>
          </p:txBody>
        </p:sp>
      </p:grpSp>
      <p:grpSp>
        <p:nvGrpSpPr>
          <p:cNvPr id="45" name="组合 79"/>
          <p:cNvGrpSpPr/>
          <p:nvPr/>
        </p:nvGrpSpPr>
        <p:grpSpPr>
          <a:xfrm>
            <a:off x="3196233" y="207942"/>
            <a:ext cx="4042445" cy="992120"/>
            <a:chOff x="2233887" y="3579136"/>
            <a:chExt cx="4376233" cy="994978"/>
          </a:xfrm>
        </p:grpSpPr>
        <p:pic>
          <p:nvPicPr>
            <p:cNvPr id="84" name="图片 8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3887" y="3579136"/>
              <a:ext cx="2722674" cy="426425"/>
            </a:xfrm>
            <a:prstGeom prst="rect">
              <a:avLst/>
            </a:prstGeom>
          </p:spPr>
        </p:pic>
        <p:sp>
          <p:nvSpPr>
            <p:cNvPr id="85" name="矩形: 对角圆角 1"/>
            <p:cNvSpPr/>
            <p:nvPr/>
          </p:nvSpPr>
          <p:spPr>
            <a:xfrm flipH="1">
              <a:off x="2543693" y="3942498"/>
              <a:ext cx="4066427" cy="631616"/>
            </a:xfrm>
            <a:prstGeom prst="round2DiagRect">
              <a:avLst>
                <a:gd name="adj1" fmla="val 14182"/>
                <a:gd name="adj2"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基本方略</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89" name="标题 1"/>
          <p:cNvSpPr txBox="1">
            <a:spLocks/>
          </p:cNvSpPr>
          <p:nvPr/>
        </p:nvSpPr>
        <p:spPr>
          <a:xfrm>
            <a:off x="344056" y="598758"/>
            <a:ext cx="7024082" cy="552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C00000"/>
                </a:solidFill>
              </a:rPr>
              <a:t>１</a:t>
            </a:r>
            <a:r>
              <a:rPr lang="en-US" altLang="zh-CN" dirty="0" smtClean="0">
                <a:solidFill>
                  <a:srgbClr val="C00000"/>
                </a:solidFill>
              </a:rPr>
              <a:t>4</a:t>
            </a:r>
            <a:r>
              <a:rPr lang="zh-CN" altLang="en-US" dirty="0" smtClean="0">
                <a:solidFill>
                  <a:srgbClr val="C00000"/>
                </a:solidFill>
              </a:rPr>
              <a:t>个坚持</a:t>
            </a:r>
            <a:endParaRPr lang="zh-CN" altLang="en-US" dirty="0">
              <a:solidFill>
                <a:srgbClr val="C00000"/>
              </a:solidFill>
            </a:endParaRPr>
          </a:p>
        </p:txBody>
      </p:sp>
      <p:cxnSp>
        <p:nvCxnSpPr>
          <p:cNvPr id="90" name="直接连接符 89"/>
          <p:cNvCxnSpPr/>
          <p:nvPr/>
        </p:nvCxnSpPr>
        <p:spPr>
          <a:xfrm>
            <a:off x="32658" y="1182869"/>
            <a:ext cx="336760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6980" y="1151208"/>
            <a:ext cx="2867411"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8402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idx="4294967295"/>
          </p:nvPr>
        </p:nvSpPr>
        <p:spPr>
          <a:xfrm>
            <a:off x="1068388" y="328142"/>
            <a:ext cx="10682288" cy="55245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itchFamily="34" charset="-122"/>
                <a:ea typeface="微软雅黑" pitchFamily="34" charset="-122"/>
                <a:cs typeface="+mj-cs"/>
              </a:rPr>
              <a:t>习近平新时代中国特色社会主义思想</a:t>
            </a:r>
          </a:p>
        </p:txBody>
      </p:sp>
      <p:sp>
        <p:nvSpPr>
          <p:cNvPr id="38915" name="内容占位符 2"/>
          <p:cNvSpPr>
            <a:spLocks noGrp="1"/>
          </p:cNvSpPr>
          <p:nvPr>
            <p:ph idx="4294967295"/>
          </p:nvPr>
        </p:nvSpPr>
        <p:spPr>
          <a:xfrm>
            <a:off x="808897" y="1924335"/>
            <a:ext cx="10843525" cy="3548418"/>
          </a:xfrm>
          <a:prstGeom prst="rect">
            <a:avLst/>
          </a:prstGeom>
        </p:spPr>
        <p:txBody>
          <a:bodyPr>
            <a:normAutofit/>
          </a:bodyPr>
          <a:lstStyle/>
          <a:p>
            <a:pPr algn="ctr" eaLnBrk="0" fontAlgn="base" hangingPunct="0">
              <a:lnSpc>
                <a:spcPct val="130000"/>
              </a:lnSpc>
              <a:spcAft>
                <a:spcPct val="0"/>
              </a:spcAft>
              <a:buClr>
                <a:srgbClr val="C00000"/>
              </a:buClr>
              <a:buSzPct val="80000"/>
              <a:tabLst>
                <a:tab pos="6994525" algn="l"/>
              </a:tabLst>
              <a:defRPr/>
            </a:pPr>
            <a:r>
              <a:rPr kumimoji="0" lang="zh-CN" altLang="en-US" sz="4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cs typeface="+mn-cs"/>
              </a:rPr>
              <a:t>十九大最重大的理论成就</a:t>
            </a:r>
            <a:endParaRPr lang="en-US" altLang="zh-CN" sz="4400" dirty="0" smtClean="0">
              <a:solidFill>
                <a:srgbClr val="FF0000"/>
              </a:solidFill>
            </a:endParaRPr>
          </a:p>
          <a:p>
            <a:pPr algn="ctr" eaLnBrk="0" fontAlgn="base" hangingPunct="0">
              <a:lnSpc>
                <a:spcPct val="130000"/>
              </a:lnSpc>
              <a:spcAft>
                <a:spcPct val="0"/>
              </a:spcAft>
              <a:buClr>
                <a:srgbClr val="C00000"/>
              </a:buClr>
              <a:buSzPct val="80000"/>
              <a:tabLst>
                <a:tab pos="6994525" algn="l"/>
              </a:tabLst>
              <a:defRPr/>
            </a:pPr>
            <a:r>
              <a:rPr lang="zh-CN" altLang="en-US" sz="4400" dirty="0" smtClean="0">
                <a:solidFill>
                  <a:srgbClr val="FF0000"/>
                </a:solidFill>
              </a:rPr>
              <a:t>十九</a:t>
            </a:r>
            <a:r>
              <a:rPr kumimoji="0" lang="zh-CN" altLang="en-US" sz="4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cs typeface="+mn-cs"/>
              </a:rPr>
              <a:t>大报告的灵魂和核心</a:t>
            </a:r>
            <a:endParaRPr lang="en-US" altLang="zh-CN" sz="4400" dirty="0" smtClean="0">
              <a:solidFill>
                <a:srgbClr val="FF0000"/>
              </a:solidFill>
            </a:endParaRPr>
          </a:p>
          <a:p>
            <a:pPr algn="ctr" eaLnBrk="0" fontAlgn="base" hangingPunct="0">
              <a:lnSpc>
                <a:spcPct val="130000"/>
              </a:lnSpc>
              <a:spcAft>
                <a:spcPct val="0"/>
              </a:spcAft>
              <a:buClr>
                <a:srgbClr val="C00000"/>
              </a:buClr>
              <a:buSzPct val="80000"/>
              <a:tabLst>
                <a:tab pos="6994525" algn="l"/>
              </a:tabLst>
              <a:defRPr/>
            </a:pPr>
            <a:r>
              <a:rPr kumimoji="0" lang="zh-CN" altLang="en-US" sz="4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cs typeface="+mn-cs"/>
              </a:rPr>
              <a:t>十九大新党章的最大亮点</a:t>
            </a:r>
            <a:endParaRPr kumimoji="0" lang="en-US" altLang="zh-CN" sz="4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cs typeface="+mn-cs"/>
            </a:endParaRPr>
          </a:p>
          <a:p>
            <a:pPr eaLnBrk="0" fontAlgn="base" hangingPunct="0">
              <a:lnSpc>
                <a:spcPct val="130000"/>
              </a:lnSpc>
              <a:spcAft>
                <a:spcPct val="0"/>
              </a:spcAft>
              <a:buClr>
                <a:srgbClr val="C00000"/>
              </a:buClr>
              <a:buSzPct val="80000"/>
              <a:tabLst>
                <a:tab pos="6994525" algn="l"/>
              </a:tabLst>
              <a:defRPr/>
            </a:pPr>
            <a:endParaRPr kumimoji="0" lang="zh-CN" altLang="en-US" sz="40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5"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t="10004" b="144"/>
          <a:stretch/>
        </p:blipFill>
        <p:spPr>
          <a:xfrm>
            <a:off x="0" y="0"/>
            <a:ext cx="12192000" cy="6858000"/>
          </a:xfrm>
          <a:prstGeom prst="rect">
            <a:avLst/>
          </a:prstGeom>
        </p:spPr>
      </p:pic>
      <p:sp>
        <p:nvSpPr>
          <p:cNvPr id="5" name="矩形 4"/>
          <p:cNvSpPr/>
          <p:nvPr/>
        </p:nvSpPr>
        <p:spPr>
          <a:xfrm>
            <a:off x="4308544" y="4135649"/>
            <a:ext cx="3469638" cy="1209562"/>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zh-CN" altLang="en-US" sz="6600" b="1" dirty="0" smtClean="0">
                <a:ln w="3175">
                  <a:noFill/>
                </a:ln>
                <a:gradFill>
                  <a:gsLst>
                    <a:gs pos="0">
                      <a:srgbClr val="E30000"/>
                    </a:gs>
                    <a:gs pos="100000">
                      <a:srgbClr val="760303"/>
                    </a:gs>
                  </a:gsLst>
                  <a:lin ang="5400000" scaled="0"/>
                </a:gradFill>
                <a:effectLst>
                  <a:outerShdw blurRad="38100" dist="38100" dir="3000000" algn="tl">
                    <a:schemeClr val="bg1"/>
                  </a:outerShdw>
                </a:effectLst>
                <a:latin typeface="微软雅黑" panose="020B0503020204020204" charset="-122"/>
                <a:ea typeface="微软雅黑" panose="020B0503020204020204" charset="-122"/>
                <a:cs typeface="方正苏新诗柳楷简体-yolan" panose="02000000000000000000" pitchFamily="2" charset="-122"/>
                <a:sym typeface="+mn-lt"/>
              </a:rPr>
              <a:t>谢 谢！</a:t>
            </a:r>
            <a:endParaRPr lang="zh-CN" altLang="en-US" sz="6600" b="1" dirty="0">
              <a:ln w="3175">
                <a:noFill/>
              </a:ln>
              <a:gradFill>
                <a:gsLst>
                  <a:gs pos="0">
                    <a:srgbClr val="E30000"/>
                  </a:gs>
                  <a:gs pos="100000">
                    <a:srgbClr val="760303"/>
                  </a:gs>
                </a:gsLst>
                <a:lin ang="5400000" scaled="0"/>
              </a:gradFill>
              <a:effectLst>
                <a:outerShdw blurRad="38100" dist="38100" dir="3000000" algn="tl">
                  <a:schemeClr val="bg1"/>
                </a:outerShdw>
              </a:effectLst>
              <a:latin typeface="微软雅黑" panose="020B0503020204020204" charset="-122"/>
              <a:ea typeface="微软雅黑" panose="020B0503020204020204" charset="-122"/>
              <a:cs typeface="方正苏新诗柳楷简体-yolan" panose="02000000000000000000" pitchFamily="2" charset="-122"/>
              <a:sym typeface="+mn-lt"/>
            </a:endParaRPr>
          </a:p>
        </p:txBody>
      </p:sp>
      <p:grpSp>
        <p:nvGrpSpPr>
          <p:cNvPr id="2" name="组合 5"/>
          <p:cNvGrpSpPr/>
          <p:nvPr/>
        </p:nvGrpSpPr>
        <p:grpSpPr>
          <a:xfrm>
            <a:off x="3851816" y="5035246"/>
            <a:ext cx="3926366" cy="463854"/>
            <a:chOff x="3726579" y="1504646"/>
            <a:chExt cx="3926366" cy="463854"/>
          </a:xfrm>
        </p:grpSpPr>
        <p:sp>
          <p:nvSpPr>
            <p:cNvPr id="7" name="TextBox 3"/>
            <p:cNvSpPr txBox="1"/>
            <p:nvPr/>
          </p:nvSpPr>
          <p:spPr>
            <a:xfrm>
              <a:off x="4218234" y="1660723"/>
              <a:ext cx="3101097" cy="307777"/>
            </a:xfrm>
            <a:prstGeom prst="rect">
              <a:avLst/>
            </a:prstGeom>
            <a:noFill/>
          </p:spPr>
          <p:txBody>
            <a:bodyPr wrap="square" rtlCol="0">
              <a:spAutoFit/>
            </a:bodyPr>
            <a:lstStyle/>
            <a:p>
              <a:pPr algn="ctr"/>
              <a:endParaRPr lang="zh-CN" altLang="en-US" sz="1400" dirty="0">
                <a:latin typeface="微软雅黑" pitchFamily="34" charset="-122"/>
                <a:ea typeface="微软雅黑" pitchFamily="34" charset="-122"/>
              </a:endParaRPr>
            </a:p>
          </p:txBody>
        </p:sp>
        <p:grpSp>
          <p:nvGrpSpPr>
            <p:cNvPr id="3" name="组合 7"/>
            <p:cNvGrpSpPr/>
            <p:nvPr/>
          </p:nvGrpSpPr>
          <p:grpSpPr>
            <a:xfrm>
              <a:off x="3726579" y="1504646"/>
              <a:ext cx="3926366" cy="463854"/>
              <a:chOff x="3726579" y="1504646"/>
              <a:chExt cx="3926366" cy="463854"/>
            </a:xfrm>
          </p:grpSpPr>
          <p:cxnSp>
            <p:nvCxnSpPr>
              <p:cNvPr id="9" name="直接连接符 8"/>
              <p:cNvCxnSpPr/>
              <p:nvPr/>
            </p:nvCxnSpPr>
            <p:spPr>
              <a:xfrm>
                <a:off x="3726579" y="1968500"/>
                <a:ext cx="3926366"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19331" y="1504646"/>
                <a:ext cx="333614"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652945" y="1504646"/>
                <a:ext cx="0" cy="46385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27731" y="1504646"/>
                <a:ext cx="333614"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727731" y="1504646"/>
                <a:ext cx="0" cy="46385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4464040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924392" y="3052979"/>
            <a:ext cx="3081338" cy="719138"/>
          </a:xfrm>
        </p:spPr>
        <p:txBody>
          <a:bodyPr>
            <a:normAutofit fontScale="92500" lnSpcReduction="20000"/>
          </a:bodyPr>
          <a:lstStyle/>
          <a:p>
            <a:pPr algn="ctr">
              <a:lnSpc>
                <a:spcPct val="150000"/>
              </a:lnSpc>
              <a:buNone/>
            </a:pPr>
            <a:r>
              <a:rPr lang="zh-CN" altLang="en-US" sz="3200" b="0" kern="100" dirty="0" smtClean="0">
                <a:cs typeface="Times New Roman" panose="02020603050405020304" pitchFamily="18" charset="0"/>
              </a:rPr>
              <a:t> </a:t>
            </a:r>
            <a:r>
              <a:rPr lang="zh-CN" altLang="zh-CN" sz="3200" b="0" kern="100" dirty="0" smtClean="0">
                <a:cs typeface="Times New Roman" panose="02020603050405020304" pitchFamily="18" charset="0"/>
              </a:rPr>
              <a:t>经过长期努力</a:t>
            </a:r>
            <a:endParaRPr lang="en-US" altLang="zh-CN" sz="3200" b="0" kern="100" dirty="0" smtClean="0">
              <a:cs typeface="Times New Roman" panose="02020603050405020304" pitchFamily="18" charset="0"/>
            </a:endParaRPr>
          </a:p>
        </p:txBody>
      </p:sp>
      <p:sp>
        <p:nvSpPr>
          <p:cNvPr id="4" name="矩形 3"/>
          <p:cNvSpPr/>
          <p:nvPr/>
        </p:nvSpPr>
        <p:spPr>
          <a:xfrm>
            <a:off x="1618969" y="3718425"/>
            <a:ext cx="7841516" cy="701731"/>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zh-CN" altLang="en-US" sz="3600" b="1" dirty="0" smtClean="0">
                <a:ln w="3175">
                  <a:noFill/>
                </a:ln>
                <a:gradFill>
                  <a:gsLst>
                    <a:gs pos="0">
                      <a:srgbClr val="E30000"/>
                    </a:gs>
                    <a:gs pos="100000">
                      <a:srgbClr val="760303"/>
                    </a:gs>
                  </a:gsLst>
                  <a:lin ang="5400000" scaled="0"/>
                </a:gradFill>
                <a:latin typeface="微软雅黑" panose="020B0503020204020204" charset="-122"/>
                <a:ea typeface="微软雅黑" panose="020B0503020204020204" charset="-122"/>
                <a:cs typeface="方正苏新诗柳楷简体-yolan" panose="02000000000000000000" pitchFamily="2" charset="-122"/>
                <a:sym typeface="+mn-lt"/>
              </a:rPr>
              <a:t>中国特色社会主义进入了新时代</a:t>
            </a:r>
            <a:endParaRPr lang="zh-CN" altLang="en-US" sz="3600" b="1" dirty="0">
              <a:ln w="3175">
                <a:noFill/>
              </a:ln>
              <a:gradFill>
                <a:gsLst>
                  <a:gs pos="0">
                    <a:srgbClr val="E30000"/>
                  </a:gs>
                  <a:gs pos="100000">
                    <a:srgbClr val="760303"/>
                  </a:gs>
                </a:gsLst>
                <a:lin ang="5400000" scaled="0"/>
              </a:gradFill>
              <a:latin typeface="微软雅黑" panose="020B0503020204020204" charset="-122"/>
              <a:ea typeface="微软雅黑" panose="020B0503020204020204" charset="-122"/>
              <a:cs typeface="方正苏新诗柳楷简体-yolan" panose="02000000000000000000" pitchFamily="2" charset="-122"/>
              <a:sym typeface="+mn-lt"/>
            </a:endParaRPr>
          </a:p>
        </p:txBody>
      </p:sp>
      <p:sp>
        <p:nvSpPr>
          <p:cNvPr id="5" name="矩形 4"/>
          <p:cNvSpPr/>
          <p:nvPr/>
        </p:nvSpPr>
        <p:spPr>
          <a:xfrm>
            <a:off x="4379109" y="4858788"/>
            <a:ext cx="3957624" cy="701731"/>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zh-CN" altLang="en-US" sz="3600" b="1" dirty="0" smtClean="0">
                <a:ln w="3175">
                  <a:noFill/>
                </a:ln>
                <a:gradFill>
                  <a:gsLst>
                    <a:gs pos="0">
                      <a:srgbClr val="E30000"/>
                    </a:gs>
                    <a:gs pos="100000">
                      <a:srgbClr val="760303"/>
                    </a:gs>
                  </a:gsLst>
                  <a:lin ang="5400000" scaled="0"/>
                </a:gradFill>
                <a:latin typeface="微软雅黑" panose="020B0503020204020204" charset="-122"/>
                <a:ea typeface="微软雅黑" panose="020B0503020204020204" charset="-122"/>
                <a:cs typeface="方正苏新诗柳楷简体-yolan" panose="02000000000000000000" pitchFamily="2" charset="-122"/>
                <a:sym typeface="+mn-lt"/>
              </a:rPr>
              <a:t>新的历史方位</a:t>
            </a:r>
            <a:endParaRPr lang="zh-CN" altLang="en-US" sz="3600" b="1" dirty="0">
              <a:ln w="3175">
                <a:noFill/>
              </a:ln>
              <a:gradFill>
                <a:gsLst>
                  <a:gs pos="0">
                    <a:srgbClr val="E30000"/>
                  </a:gs>
                  <a:gs pos="100000">
                    <a:srgbClr val="760303"/>
                  </a:gs>
                </a:gsLst>
                <a:lin ang="5400000" scaled="0"/>
              </a:gradFill>
              <a:latin typeface="微软雅黑" panose="020B0503020204020204" charset="-122"/>
              <a:ea typeface="微软雅黑" panose="020B0503020204020204" charset="-122"/>
              <a:cs typeface="方正苏新诗柳楷简体-yolan" panose="02000000000000000000" pitchFamily="2" charset="-122"/>
              <a:sym typeface="+mn-lt"/>
            </a:endParaRPr>
          </a:p>
        </p:txBody>
      </p:sp>
      <p:sp>
        <p:nvSpPr>
          <p:cNvPr id="6" name="矩形 5"/>
          <p:cNvSpPr/>
          <p:nvPr/>
        </p:nvSpPr>
        <p:spPr>
          <a:xfrm>
            <a:off x="2218565" y="4412314"/>
            <a:ext cx="2492991" cy="633956"/>
          </a:xfrm>
          <a:prstGeom prst="rect">
            <a:avLst/>
          </a:prstGeom>
        </p:spPr>
        <p:txBody>
          <a:bodyPr wrap="none">
            <a:spAutoFit/>
          </a:bodyPr>
          <a:lstStyle/>
          <a:p>
            <a:pPr marL="228600" indent="-228600" algn="ctr">
              <a:lnSpc>
                <a:spcPct val="130000"/>
              </a:lnSpc>
              <a:spcBef>
                <a:spcPts val="1000"/>
              </a:spcBef>
            </a:pPr>
            <a:r>
              <a:rPr lang="zh-CN" altLang="zh-CN" sz="3000" kern="100" dirty="0">
                <a:latin typeface="微软雅黑" panose="020B0503020204020204" pitchFamily="34" charset="-122"/>
                <a:ea typeface="微软雅黑" panose="020B0503020204020204" pitchFamily="34" charset="-122"/>
                <a:cs typeface="Times New Roman" panose="02020603050405020304" pitchFamily="18" charset="0"/>
              </a:rPr>
              <a:t>这是我国发展</a:t>
            </a:r>
            <a:endParaRPr lang="zh-CN" altLang="en-US" sz="3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7"/>
          <p:cNvPicPr>
            <a:picLocks noChangeAspect="1"/>
          </p:cNvPicPr>
          <p:nvPr/>
        </p:nvPicPr>
        <p:blipFill rotWithShape="1">
          <a:blip r:embed="rId2" cstate="print"/>
          <a:srcRect t="16256" b="41004"/>
          <a:stretch/>
        </p:blipFill>
        <p:spPr>
          <a:xfrm>
            <a:off x="371560" y="0"/>
            <a:ext cx="11379608" cy="2735783"/>
          </a:xfrm>
          <a:prstGeom prst="rect">
            <a:avLst/>
          </a:prstGeom>
          <a:effectLst>
            <a:softEdge rad="317500"/>
          </a:effectLst>
        </p:spPr>
      </p:pic>
      <p:cxnSp>
        <p:nvCxnSpPr>
          <p:cNvPr id="20" name="直接连接符 19"/>
          <p:cNvCxnSpPr/>
          <p:nvPr/>
        </p:nvCxnSpPr>
        <p:spPr>
          <a:xfrm>
            <a:off x="1924392" y="5214553"/>
            <a:ext cx="287620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800600" y="3511667"/>
            <a:ext cx="4433214"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9247428" y="3511667"/>
            <a:ext cx="0" cy="1697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879600" y="3449970"/>
            <a:ext cx="333614"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879600" y="3449970"/>
            <a:ext cx="0" cy="6193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924392" y="4737352"/>
            <a:ext cx="333614"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924392" y="4745800"/>
            <a:ext cx="0" cy="46385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906092" y="5209653"/>
            <a:ext cx="1328636"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879600" y="4077560"/>
            <a:ext cx="333614"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96686" y="1203554"/>
            <a:ext cx="10994571" cy="4021591"/>
          </a:xfrm>
        </p:spPr>
        <p:txBody>
          <a:bodyPr>
            <a:normAutofit/>
          </a:bodyPr>
          <a:lstStyle/>
          <a:p>
            <a:pPr marL="0" indent="0">
              <a:lnSpc>
                <a:spcPct val="150000"/>
              </a:lnSpc>
              <a:buNone/>
            </a:pPr>
            <a:r>
              <a:rPr lang="zh-CN" altLang="en-US" sz="3200" dirty="0" smtClean="0"/>
              <a:t>　　中国特色社会主义进入</a:t>
            </a:r>
            <a:r>
              <a:rPr lang="zh-CN" altLang="en-US" sz="3200" dirty="0" smtClean="0">
                <a:solidFill>
                  <a:srgbClr val="C00000"/>
                </a:solidFill>
              </a:rPr>
              <a:t>新时代</a:t>
            </a:r>
            <a:r>
              <a:rPr lang="en-US" altLang="zh-CN" sz="3200" dirty="0" smtClean="0"/>
              <a:t>……</a:t>
            </a:r>
            <a:r>
              <a:rPr lang="zh-CN" altLang="en-US" sz="3200" dirty="0" smtClean="0"/>
              <a:t>意味着中国特色社会主义道路、理论、制度、文化不断发展，拓展了</a:t>
            </a:r>
            <a:r>
              <a:rPr lang="zh-CN" altLang="en-US" sz="3200" dirty="0">
                <a:solidFill>
                  <a:srgbClr val="C00000"/>
                </a:solidFill>
              </a:rPr>
              <a:t>发展中国家</a:t>
            </a:r>
            <a:r>
              <a:rPr lang="zh-CN" altLang="en-US" sz="3200" dirty="0" smtClean="0"/>
              <a:t>走向</a:t>
            </a:r>
            <a:r>
              <a:rPr lang="zh-CN" altLang="en-US" sz="3200" dirty="0">
                <a:solidFill>
                  <a:srgbClr val="C00000"/>
                </a:solidFill>
              </a:rPr>
              <a:t>现代化</a:t>
            </a:r>
            <a:r>
              <a:rPr lang="zh-CN" altLang="en-US" sz="3200" dirty="0" smtClean="0"/>
              <a:t>的途径，给世界上那些既希望加快发展又希望保持自身</a:t>
            </a:r>
            <a:r>
              <a:rPr lang="zh-CN" altLang="en-US" sz="3200" dirty="0">
                <a:solidFill>
                  <a:srgbClr val="C00000"/>
                </a:solidFill>
              </a:rPr>
              <a:t>独立性</a:t>
            </a:r>
            <a:r>
              <a:rPr lang="zh-CN" altLang="en-US" sz="3200" dirty="0" smtClean="0"/>
              <a:t>的国家和民族提供了</a:t>
            </a:r>
            <a:r>
              <a:rPr lang="zh-CN" altLang="en-US" sz="3200" dirty="0" smtClean="0">
                <a:solidFill>
                  <a:srgbClr val="C00000"/>
                </a:solidFill>
              </a:rPr>
              <a:t>全新选择</a:t>
            </a:r>
            <a:r>
              <a:rPr lang="zh-CN" altLang="en-US" sz="3200" dirty="0" smtClean="0"/>
              <a:t>，为解决人类问题贡献了</a:t>
            </a:r>
            <a:r>
              <a:rPr lang="zh-CN" altLang="en-US" sz="3200" dirty="0">
                <a:solidFill>
                  <a:srgbClr val="C00000"/>
                </a:solidFill>
              </a:rPr>
              <a:t>中国智慧和中国方案</a:t>
            </a:r>
            <a:r>
              <a:rPr lang="zh-CN" altLang="en-US" sz="3200" dirty="0" smtClean="0"/>
              <a:t>。</a:t>
            </a:r>
            <a:endParaRPr lang="en-US" altLang="zh-CN" sz="32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a:xfrm>
            <a:off x="198568" y="654977"/>
            <a:ext cx="7090783" cy="552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zh-CN" smtClean="0">
                <a:solidFill>
                  <a:srgbClr val="C00000"/>
                </a:solidFill>
              </a:rPr>
              <a:t>习近平新时代中国特色社会主义思想</a:t>
            </a:r>
            <a:endParaRPr lang="zh-CN" altLang="en-US" dirty="0">
              <a:solidFill>
                <a:srgbClr val="C00000"/>
              </a:solidFill>
            </a:endParaRPr>
          </a:p>
        </p:txBody>
      </p:sp>
      <p:cxnSp>
        <p:nvCxnSpPr>
          <p:cNvPr id="15" name="直接连接符 14"/>
          <p:cNvCxnSpPr/>
          <p:nvPr/>
        </p:nvCxnSpPr>
        <p:spPr>
          <a:xfrm>
            <a:off x="32658" y="1282519"/>
            <a:ext cx="540475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1207427"/>
            <a:ext cx="771219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a:xfrm>
            <a:off x="264570" y="1759877"/>
            <a:ext cx="8309414" cy="905037"/>
            <a:chOff x="936435" y="1981382"/>
            <a:chExt cx="8309414" cy="905037"/>
          </a:xfrm>
        </p:grpSpPr>
        <p:sp>
          <p:nvSpPr>
            <p:cNvPr id="17" name="MH_SubTitle_1">
              <a:extLst>
                <a:ext uri="{FF2B5EF4-FFF2-40B4-BE49-F238E27FC236}">
                  <a16:creationId xmlns="" xmlns:a16="http://schemas.microsoft.com/office/drawing/2014/main" id="{20E0458C-49C7-464A-B5C5-7A1E29D033C7}"/>
                </a:ext>
              </a:extLst>
            </p:cNvPr>
            <p:cNvSpPr/>
            <p:nvPr/>
          </p:nvSpPr>
          <p:spPr>
            <a:xfrm>
              <a:off x="936435" y="2296959"/>
              <a:ext cx="3858499" cy="589460"/>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lvl="0" algn="ctr" eaLnBrk="0" fontAlgn="base" hangingPunct="0">
                <a:spcBef>
                  <a:spcPct val="0"/>
                </a:spcBef>
                <a:spcAft>
                  <a:spcPct val="0"/>
                </a:spcAft>
                <a:defRPr/>
              </a:pP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习 </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rPr>
                <a:t>近 平</a:t>
              </a:r>
            </a:p>
          </p:txBody>
        </p:sp>
        <p:sp>
          <p:nvSpPr>
            <p:cNvPr id="18" name="MH_Other_1">
              <a:extLst>
                <a:ext uri="{FF2B5EF4-FFF2-40B4-BE49-F238E27FC236}">
                  <a16:creationId xmlns="" xmlns:a16="http://schemas.microsoft.com/office/drawing/2014/main" id="{0E0B7FEC-3BF6-4271-B9F8-3E8C5321E72B}"/>
                </a:ext>
              </a:extLst>
            </p:cNvPr>
            <p:cNvSpPr/>
            <p:nvPr/>
          </p:nvSpPr>
          <p:spPr>
            <a:xfrm>
              <a:off x="3840438" y="2500829"/>
              <a:ext cx="951397" cy="385589"/>
            </a:xfrm>
            <a:custGeom>
              <a:avLst/>
              <a:gdLst>
                <a:gd name="connsiteX0" fmla="*/ 0 w 480060"/>
                <a:gd name="connsiteY0" fmla="*/ 7620 h 297180"/>
                <a:gd name="connsiteX1" fmla="*/ 480060 w 480060"/>
                <a:gd name="connsiteY1" fmla="*/ 0 h 297180"/>
                <a:gd name="connsiteX2" fmla="*/ 480060 w 480060"/>
                <a:gd name="connsiteY2" fmla="*/ 297180 h 297180"/>
                <a:gd name="connsiteX3" fmla="*/ 0 w 480060"/>
                <a:gd name="connsiteY3" fmla="*/ 7620 h 297180"/>
                <a:gd name="connsiteX0" fmla="*/ 0 w 487203"/>
                <a:gd name="connsiteY0" fmla="*/ 62739 h 297180"/>
                <a:gd name="connsiteX1" fmla="*/ 487203 w 487203"/>
                <a:gd name="connsiteY1" fmla="*/ 0 h 297180"/>
                <a:gd name="connsiteX2" fmla="*/ 487203 w 487203"/>
                <a:gd name="connsiteY2" fmla="*/ 297180 h 297180"/>
                <a:gd name="connsiteX3" fmla="*/ 0 w 487203"/>
                <a:gd name="connsiteY3" fmla="*/ 62739 h 297180"/>
                <a:gd name="connsiteX0" fmla="*/ 0 w 487203"/>
                <a:gd name="connsiteY0" fmla="*/ 66676 h 297180"/>
                <a:gd name="connsiteX1" fmla="*/ 487203 w 487203"/>
                <a:gd name="connsiteY1" fmla="*/ 0 h 297180"/>
                <a:gd name="connsiteX2" fmla="*/ 487203 w 487203"/>
                <a:gd name="connsiteY2" fmla="*/ 297180 h 297180"/>
                <a:gd name="connsiteX3" fmla="*/ 0 w 487203"/>
                <a:gd name="connsiteY3" fmla="*/ 66676 h 297180"/>
              </a:gdLst>
              <a:ahLst/>
              <a:cxnLst>
                <a:cxn ang="0">
                  <a:pos x="connsiteX0" y="connsiteY0"/>
                </a:cxn>
                <a:cxn ang="0">
                  <a:pos x="connsiteX1" y="connsiteY1"/>
                </a:cxn>
                <a:cxn ang="0">
                  <a:pos x="connsiteX2" y="connsiteY2"/>
                </a:cxn>
                <a:cxn ang="0">
                  <a:pos x="connsiteX3" y="connsiteY3"/>
                </a:cxn>
              </a:cxnLst>
              <a:rect l="l" t="t" r="r" b="b"/>
              <a:pathLst>
                <a:path w="487203" h="297180">
                  <a:moveTo>
                    <a:pt x="0" y="66676"/>
                  </a:moveTo>
                  <a:lnTo>
                    <a:pt x="487203" y="0"/>
                  </a:lnTo>
                  <a:lnTo>
                    <a:pt x="487203" y="297180"/>
                  </a:lnTo>
                  <a:lnTo>
                    <a:pt x="0" y="66676"/>
                  </a:lnTo>
                  <a:close/>
                </a:path>
              </a:pathLst>
            </a:custGeom>
            <a:solidFill>
              <a:srgbClr val="8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MH_Text_1">
              <a:extLst>
                <a:ext uri="{FF2B5EF4-FFF2-40B4-BE49-F238E27FC236}">
                  <a16:creationId xmlns="" xmlns:a16="http://schemas.microsoft.com/office/drawing/2014/main" id="{0124728A-FDEB-42C4-915B-22E4531F5FF2}"/>
                </a:ext>
              </a:extLst>
            </p:cNvPr>
            <p:cNvSpPr/>
            <p:nvPr/>
          </p:nvSpPr>
          <p:spPr>
            <a:xfrm>
              <a:off x="3849920" y="1981382"/>
              <a:ext cx="5395929" cy="621064"/>
            </a:xfrm>
            <a:prstGeom prst="rect">
              <a:avLst/>
            </a:prstGeom>
            <a:solidFill>
              <a:schemeClr val="bg1">
                <a:lumMod val="8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40000" tIns="0" rIns="120000" bIns="0" anchor="ctr">
              <a:normAutofit/>
            </a:bodyPr>
            <a:lstStyle/>
            <a:p>
              <a:pPr>
                <a:spcBef>
                  <a:spcPts val="1000"/>
                </a:spcBef>
                <a:buFont typeface="Arial" panose="020B0604020202020204" pitchFamily="34" charset="0"/>
                <a:buNone/>
              </a:pPr>
              <a:r>
                <a:rPr lang="en-US" altLang="zh-CN" sz="2800" b="1" dirty="0">
                  <a:solidFill>
                    <a:srgbClr val="C00000"/>
                  </a:solidFill>
                  <a:latin typeface="微软雅黑" pitchFamily="34" charset="-122"/>
                  <a:ea typeface="微软雅黑" pitchFamily="34" charset="-122"/>
                </a:rPr>
                <a:t>—— </a:t>
              </a:r>
              <a:r>
                <a:rPr lang="zh-CN" altLang="en-US" sz="2800" b="1" dirty="0">
                  <a:solidFill>
                    <a:srgbClr val="C00000"/>
                  </a:solidFill>
                  <a:latin typeface="微软雅黑" pitchFamily="34" charset="-122"/>
                  <a:ea typeface="微软雅黑" pitchFamily="34" charset="-122"/>
                </a:rPr>
                <a:t>主要创立者的核心地位</a:t>
              </a:r>
            </a:p>
          </p:txBody>
        </p:sp>
      </p:grpSp>
      <p:grpSp>
        <p:nvGrpSpPr>
          <p:cNvPr id="3" name="组合 19"/>
          <p:cNvGrpSpPr/>
          <p:nvPr/>
        </p:nvGrpSpPr>
        <p:grpSpPr>
          <a:xfrm>
            <a:off x="264570" y="2799736"/>
            <a:ext cx="8345040" cy="905037"/>
            <a:chOff x="936435" y="1981382"/>
            <a:chExt cx="8345040" cy="905037"/>
          </a:xfrm>
        </p:grpSpPr>
        <p:sp>
          <p:nvSpPr>
            <p:cNvPr id="21" name="MH_SubTitle_1">
              <a:extLst>
                <a:ext uri="{FF2B5EF4-FFF2-40B4-BE49-F238E27FC236}">
                  <a16:creationId xmlns="" xmlns:a16="http://schemas.microsoft.com/office/drawing/2014/main" id="{20E0458C-49C7-464A-B5C5-7A1E29D033C7}"/>
                </a:ext>
              </a:extLst>
            </p:cNvPr>
            <p:cNvSpPr/>
            <p:nvPr/>
          </p:nvSpPr>
          <p:spPr>
            <a:xfrm>
              <a:off x="936435" y="2296959"/>
              <a:ext cx="3858499" cy="589460"/>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lvl="0" algn="ctr" eaLnBrk="0" fontAlgn="base" hangingPunct="0">
                <a:spcBef>
                  <a:spcPct val="0"/>
                </a:spcBef>
                <a:spcAft>
                  <a:spcPct val="0"/>
                </a:spcAft>
                <a:defRPr/>
              </a:pP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新 </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rPr>
                <a:t>时 代</a:t>
              </a:r>
            </a:p>
          </p:txBody>
        </p:sp>
        <p:sp>
          <p:nvSpPr>
            <p:cNvPr id="22" name="MH_Other_1">
              <a:extLst>
                <a:ext uri="{FF2B5EF4-FFF2-40B4-BE49-F238E27FC236}">
                  <a16:creationId xmlns="" xmlns:a16="http://schemas.microsoft.com/office/drawing/2014/main" id="{0E0B7FEC-3BF6-4271-B9F8-3E8C5321E72B}"/>
                </a:ext>
              </a:extLst>
            </p:cNvPr>
            <p:cNvSpPr/>
            <p:nvPr/>
          </p:nvSpPr>
          <p:spPr>
            <a:xfrm>
              <a:off x="3840438" y="2500829"/>
              <a:ext cx="951397" cy="385589"/>
            </a:xfrm>
            <a:custGeom>
              <a:avLst/>
              <a:gdLst>
                <a:gd name="connsiteX0" fmla="*/ 0 w 480060"/>
                <a:gd name="connsiteY0" fmla="*/ 7620 h 297180"/>
                <a:gd name="connsiteX1" fmla="*/ 480060 w 480060"/>
                <a:gd name="connsiteY1" fmla="*/ 0 h 297180"/>
                <a:gd name="connsiteX2" fmla="*/ 480060 w 480060"/>
                <a:gd name="connsiteY2" fmla="*/ 297180 h 297180"/>
                <a:gd name="connsiteX3" fmla="*/ 0 w 480060"/>
                <a:gd name="connsiteY3" fmla="*/ 7620 h 297180"/>
                <a:gd name="connsiteX0" fmla="*/ 0 w 487203"/>
                <a:gd name="connsiteY0" fmla="*/ 62739 h 297180"/>
                <a:gd name="connsiteX1" fmla="*/ 487203 w 487203"/>
                <a:gd name="connsiteY1" fmla="*/ 0 h 297180"/>
                <a:gd name="connsiteX2" fmla="*/ 487203 w 487203"/>
                <a:gd name="connsiteY2" fmla="*/ 297180 h 297180"/>
                <a:gd name="connsiteX3" fmla="*/ 0 w 487203"/>
                <a:gd name="connsiteY3" fmla="*/ 62739 h 297180"/>
                <a:gd name="connsiteX0" fmla="*/ 0 w 487203"/>
                <a:gd name="connsiteY0" fmla="*/ 66676 h 297180"/>
                <a:gd name="connsiteX1" fmla="*/ 487203 w 487203"/>
                <a:gd name="connsiteY1" fmla="*/ 0 h 297180"/>
                <a:gd name="connsiteX2" fmla="*/ 487203 w 487203"/>
                <a:gd name="connsiteY2" fmla="*/ 297180 h 297180"/>
                <a:gd name="connsiteX3" fmla="*/ 0 w 487203"/>
                <a:gd name="connsiteY3" fmla="*/ 66676 h 297180"/>
              </a:gdLst>
              <a:ahLst/>
              <a:cxnLst>
                <a:cxn ang="0">
                  <a:pos x="connsiteX0" y="connsiteY0"/>
                </a:cxn>
                <a:cxn ang="0">
                  <a:pos x="connsiteX1" y="connsiteY1"/>
                </a:cxn>
                <a:cxn ang="0">
                  <a:pos x="connsiteX2" y="connsiteY2"/>
                </a:cxn>
                <a:cxn ang="0">
                  <a:pos x="connsiteX3" y="connsiteY3"/>
                </a:cxn>
              </a:cxnLst>
              <a:rect l="l" t="t" r="r" b="b"/>
              <a:pathLst>
                <a:path w="487203" h="297180">
                  <a:moveTo>
                    <a:pt x="0" y="66676"/>
                  </a:moveTo>
                  <a:lnTo>
                    <a:pt x="487203" y="0"/>
                  </a:lnTo>
                  <a:lnTo>
                    <a:pt x="487203" y="297180"/>
                  </a:lnTo>
                  <a:lnTo>
                    <a:pt x="0" y="66676"/>
                  </a:lnTo>
                  <a:close/>
                </a:path>
              </a:pathLst>
            </a:custGeom>
            <a:solidFill>
              <a:srgbClr val="8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MH_Text_1">
              <a:extLst>
                <a:ext uri="{FF2B5EF4-FFF2-40B4-BE49-F238E27FC236}">
                  <a16:creationId xmlns="" xmlns:a16="http://schemas.microsoft.com/office/drawing/2014/main" id="{0124728A-FDEB-42C4-915B-22E4531F5FF2}"/>
                </a:ext>
              </a:extLst>
            </p:cNvPr>
            <p:cNvSpPr/>
            <p:nvPr/>
          </p:nvSpPr>
          <p:spPr>
            <a:xfrm>
              <a:off x="3849920" y="1981382"/>
              <a:ext cx="5431555" cy="621064"/>
            </a:xfrm>
            <a:prstGeom prst="rect">
              <a:avLst/>
            </a:prstGeom>
            <a:solidFill>
              <a:schemeClr val="bg1">
                <a:lumMod val="8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40000" tIns="0" rIns="120000" bIns="0" anchor="ctr">
              <a:normAutofit/>
            </a:bodyPr>
            <a:lstStyle/>
            <a:p>
              <a:pPr>
                <a:spcBef>
                  <a:spcPts val="1000"/>
                </a:spcBef>
                <a:buFont typeface="Arial" panose="020B0604020202020204" pitchFamily="34" charset="0"/>
                <a:buNone/>
              </a:pPr>
              <a:r>
                <a:rPr lang="en-US" altLang="zh-CN" sz="2800" b="1" dirty="0" smtClean="0">
                  <a:solidFill>
                    <a:srgbClr val="C00000"/>
                  </a:solidFill>
                  <a:latin typeface="微软雅黑" pitchFamily="34" charset="-122"/>
                  <a:ea typeface="微软雅黑" pitchFamily="34" charset="-122"/>
                </a:rPr>
                <a:t>—— </a:t>
              </a:r>
              <a:r>
                <a:rPr lang="zh-CN" altLang="en-US" sz="2800" b="1" dirty="0" smtClean="0">
                  <a:solidFill>
                    <a:srgbClr val="C00000"/>
                  </a:solidFill>
                  <a:latin typeface="微软雅黑" pitchFamily="34" charset="-122"/>
                  <a:ea typeface="微软雅黑" pitchFamily="34" charset="-122"/>
                </a:rPr>
                <a:t>我国</a:t>
              </a:r>
              <a:r>
                <a:rPr lang="zh-CN" altLang="en-US" sz="2800" b="1" dirty="0">
                  <a:solidFill>
                    <a:srgbClr val="C00000"/>
                  </a:solidFill>
                  <a:latin typeface="微软雅黑" pitchFamily="34" charset="-122"/>
                  <a:ea typeface="微软雅黑" pitchFamily="34" charset="-122"/>
                </a:rPr>
                <a:t>发展新的历史方位 </a:t>
              </a:r>
            </a:p>
          </p:txBody>
        </p:sp>
      </p:grpSp>
      <p:grpSp>
        <p:nvGrpSpPr>
          <p:cNvPr id="4" name="组合 23"/>
          <p:cNvGrpSpPr/>
          <p:nvPr/>
        </p:nvGrpSpPr>
        <p:grpSpPr>
          <a:xfrm>
            <a:off x="264570" y="3839595"/>
            <a:ext cx="8345040" cy="905037"/>
            <a:chOff x="936435" y="1981382"/>
            <a:chExt cx="8345040" cy="905037"/>
          </a:xfrm>
        </p:grpSpPr>
        <p:sp>
          <p:nvSpPr>
            <p:cNvPr id="25" name="MH_SubTitle_1">
              <a:extLst>
                <a:ext uri="{FF2B5EF4-FFF2-40B4-BE49-F238E27FC236}">
                  <a16:creationId xmlns="" xmlns:a16="http://schemas.microsoft.com/office/drawing/2014/main" id="{20E0458C-49C7-464A-B5C5-7A1E29D033C7}"/>
                </a:ext>
              </a:extLst>
            </p:cNvPr>
            <p:cNvSpPr/>
            <p:nvPr/>
          </p:nvSpPr>
          <p:spPr>
            <a:xfrm>
              <a:off x="936435" y="2296959"/>
              <a:ext cx="3858500" cy="589460"/>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lvl="0" eaLnBrk="0" fontAlgn="base" hangingPunct="0">
                <a:spcBef>
                  <a:spcPct val="0"/>
                </a:spcBef>
                <a:spcAft>
                  <a:spcPct val="0"/>
                </a:spcAft>
                <a:defRPr/>
              </a:pP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rPr>
                <a:t>中国特色社会主义</a:t>
              </a:r>
            </a:p>
          </p:txBody>
        </p:sp>
        <p:sp>
          <p:nvSpPr>
            <p:cNvPr id="26" name="MH_Other_1">
              <a:extLst>
                <a:ext uri="{FF2B5EF4-FFF2-40B4-BE49-F238E27FC236}">
                  <a16:creationId xmlns="" xmlns:a16="http://schemas.microsoft.com/office/drawing/2014/main" id="{0E0B7FEC-3BF6-4271-B9F8-3E8C5321E72B}"/>
                </a:ext>
              </a:extLst>
            </p:cNvPr>
            <p:cNvSpPr/>
            <p:nvPr/>
          </p:nvSpPr>
          <p:spPr>
            <a:xfrm>
              <a:off x="3840438" y="2500829"/>
              <a:ext cx="951397" cy="385589"/>
            </a:xfrm>
            <a:custGeom>
              <a:avLst/>
              <a:gdLst>
                <a:gd name="connsiteX0" fmla="*/ 0 w 480060"/>
                <a:gd name="connsiteY0" fmla="*/ 7620 h 297180"/>
                <a:gd name="connsiteX1" fmla="*/ 480060 w 480060"/>
                <a:gd name="connsiteY1" fmla="*/ 0 h 297180"/>
                <a:gd name="connsiteX2" fmla="*/ 480060 w 480060"/>
                <a:gd name="connsiteY2" fmla="*/ 297180 h 297180"/>
                <a:gd name="connsiteX3" fmla="*/ 0 w 480060"/>
                <a:gd name="connsiteY3" fmla="*/ 7620 h 297180"/>
                <a:gd name="connsiteX0" fmla="*/ 0 w 487203"/>
                <a:gd name="connsiteY0" fmla="*/ 62739 h 297180"/>
                <a:gd name="connsiteX1" fmla="*/ 487203 w 487203"/>
                <a:gd name="connsiteY1" fmla="*/ 0 h 297180"/>
                <a:gd name="connsiteX2" fmla="*/ 487203 w 487203"/>
                <a:gd name="connsiteY2" fmla="*/ 297180 h 297180"/>
                <a:gd name="connsiteX3" fmla="*/ 0 w 487203"/>
                <a:gd name="connsiteY3" fmla="*/ 62739 h 297180"/>
                <a:gd name="connsiteX0" fmla="*/ 0 w 487203"/>
                <a:gd name="connsiteY0" fmla="*/ 66676 h 297180"/>
                <a:gd name="connsiteX1" fmla="*/ 487203 w 487203"/>
                <a:gd name="connsiteY1" fmla="*/ 0 h 297180"/>
                <a:gd name="connsiteX2" fmla="*/ 487203 w 487203"/>
                <a:gd name="connsiteY2" fmla="*/ 297180 h 297180"/>
                <a:gd name="connsiteX3" fmla="*/ 0 w 487203"/>
                <a:gd name="connsiteY3" fmla="*/ 66676 h 297180"/>
              </a:gdLst>
              <a:ahLst/>
              <a:cxnLst>
                <a:cxn ang="0">
                  <a:pos x="connsiteX0" y="connsiteY0"/>
                </a:cxn>
                <a:cxn ang="0">
                  <a:pos x="connsiteX1" y="connsiteY1"/>
                </a:cxn>
                <a:cxn ang="0">
                  <a:pos x="connsiteX2" y="connsiteY2"/>
                </a:cxn>
                <a:cxn ang="0">
                  <a:pos x="connsiteX3" y="connsiteY3"/>
                </a:cxn>
              </a:cxnLst>
              <a:rect l="l" t="t" r="r" b="b"/>
              <a:pathLst>
                <a:path w="487203" h="297180">
                  <a:moveTo>
                    <a:pt x="0" y="66676"/>
                  </a:moveTo>
                  <a:lnTo>
                    <a:pt x="487203" y="0"/>
                  </a:lnTo>
                  <a:lnTo>
                    <a:pt x="487203" y="297180"/>
                  </a:lnTo>
                  <a:lnTo>
                    <a:pt x="0" y="66676"/>
                  </a:lnTo>
                  <a:close/>
                </a:path>
              </a:pathLst>
            </a:custGeom>
            <a:solidFill>
              <a:srgbClr val="8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MH_Text_1">
              <a:extLst>
                <a:ext uri="{FF2B5EF4-FFF2-40B4-BE49-F238E27FC236}">
                  <a16:creationId xmlns="" xmlns:a16="http://schemas.microsoft.com/office/drawing/2014/main" id="{0124728A-FDEB-42C4-915B-22E4531F5FF2}"/>
                </a:ext>
              </a:extLst>
            </p:cNvPr>
            <p:cNvSpPr/>
            <p:nvPr/>
          </p:nvSpPr>
          <p:spPr>
            <a:xfrm>
              <a:off x="3849920" y="1981382"/>
              <a:ext cx="5431555" cy="621064"/>
            </a:xfrm>
            <a:prstGeom prst="rect">
              <a:avLst/>
            </a:prstGeom>
            <a:solidFill>
              <a:schemeClr val="bg1">
                <a:lumMod val="8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40000" tIns="0" rIns="120000" bIns="0" anchor="ctr">
              <a:normAutofit fontScale="92500"/>
            </a:bodyPr>
            <a:lstStyle/>
            <a:p>
              <a:pPr>
                <a:spcBef>
                  <a:spcPts val="1000"/>
                </a:spcBef>
                <a:buFont typeface="Arial" panose="020B0604020202020204" pitchFamily="34" charset="0"/>
                <a:buNone/>
              </a:pPr>
              <a:r>
                <a:rPr lang="en-US" altLang="zh-CN" sz="2800" b="1" dirty="0" smtClean="0">
                  <a:solidFill>
                    <a:srgbClr val="C00000"/>
                  </a:solidFill>
                  <a:latin typeface="微软雅黑" pitchFamily="34" charset="-122"/>
                  <a:ea typeface="微软雅黑" pitchFamily="34" charset="-122"/>
                </a:rPr>
                <a:t>—— </a:t>
              </a:r>
              <a:r>
                <a:rPr lang="zh-CN" altLang="en-US" sz="2800" b="1" dirty="0" smtClean="0">
                  <a:solidFill>
                    <a:srgbClr val="C00000"/>
                  </a:solidFill>
                  <a:latin typeface="微软雅黑" pitchFamily="34" charset="-122"/>
                  <a:ea typeface="微软雅黑" pitchFamily="34" charset="-122"/>
                </a:rPr>
                <a:t>党</a:t>
              </a:r>
              <a:r>
                <a:rPr lang="zh-CN" altLang="en-US" sz="2800" b="1" dirty="0">
                  <a:solidFill>
                    <a:srgbClr val="C00000"/>
                  </a:solidFill>
                  <a:latin typeface="微软雅黑" pitchFamily="34" charset="-122"/>
                  <a:ea typeface="微软雅黑" pitchFamily="34" charset="-122"/>
                </a:rPr>
                <a:t>的全部理论和实践的主题 </a:t>
              </a:r>
            </a:p>
          </p:txBody>
        </p:sp>
      </p:grpSp>
      <p:grpSp>
        <p:nvGrpSpPr>
          <p:cNvPr id="5" name="组合 27"/>
          <p:cNvGrpSpPr/>
          <p:nvPr/>
        </p:nvGrpSpPr>
        <p:grpSpPr>
          <a:xfrm>
            <a:off x="264570" y="4879454"/>
            <a:ext cx="8321290" cy="905037"/>
            <a:chOff x="936435" y="1981382"/>
            <a:chExt cx="8321290" cy="905037"/>
          </a:xfrm>
        </p:grpSpPr>
        <p:sp>
          <p:nvSpPr>
            <p:cNvPr id="29" name="MH_SubTitle_1">
              <a:extLst>
                <a:ext uri="{FF2B5EF4-FFF2-40B4-BE49-F238E27FC236}">
                  <a16:creationId xmlns="" xmlns:a16="http://schemas.microsoft.com/office/drawing/2014/main" id="{20E0458C-49C7-464A-B5C5-7A1E29D033C7}"/>
                </a:ext>
              </a:extLst>
            </p:cNvPr>
            <p:cNvSpPr/>
            <p:nvPr/>
          </p:nvSpPr>
          <p:spPr>
            <a:xfrm>
              <a:off x="936435" y="2296959"/>
              <a:ext cx="3858500" cy="589460"/>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lvl="0" algn="ctr" eaLnBrk="0" fontAlgn="base" hangingPunct="0">
                <a:spcBef>
                  <a:spcPct val="0"/>
                </a:spcBef>
                <a:spcAft>
                  <a:spcPct val="0"/>
                </a:spcAft>
                <a:defRPr/>
              </a:pP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rPr>
                <a:t>思 想</a:t>
              </a:r>
            </a:p>
          </p:txBody>
        </p:sp>
        <p:sp>
          <p:nvSpPr>
            <p:cNvPr id="30" name="MH_Other_1">
              <a:extLst>
                <a:ext uri="{FF2B5EF4-FFF2-40B4-BE49-F238E27FC236}">
                  <a16:creationId xmlns="" xmlns:a16="http://schemas.microsoft.com/office/drawing/2014/main" id="{0E0B7FEC-3BF6-4271-B9F8-3E8C5321E72B}"/>
                </a:ext>
              </a:extLst>
            </p:cNvPr>
            <p:cNvSpPr/>
            <p:nvPr/>
          </p:nvSpPr>
          <p:spPr>
            <a:xfrm>
              <a:off x="3840438" y="2500829"/>
              <a:ext cx="951397" cy="385589"/>
            </a:xfrm>
            <a:custGeom>
              <a:avLst/>
              <a:gdLst>
                <a:gd name="connsiteX0" fmla="*/ 0 w 480060"/>
                <a:gd name="connsiteY0" fmla="*/ 7620 h 297180"/>
                <a:gd name="connsiteX1" fmla="*/ 480060 w 480060"/>
                <a:gd name="connsiteY1" fmla="*/ 0 h 297180"/>
                <a:gd name="connsiteX2" fmla="*/ 480060 w 480060"/>
                <a:gd name="connsiteY2" fmla="*/ 297180 h 297180"/>
                <a:gd name="connsiteX3" fmla="*/ 0 w 480060"/>
                <a:gd name="connsiteY3" fmla="*/ 7620 h 297180"/>
                <a:gd name="connsiteX0" fmla="*/ 0 w 487203"/>
                <a:gd name="connsiteY0" fmla="*/ 62739 h 297180"/>
                <a:gd name="connsiteX1" fmla="*/ 487203 w 487203"/>
                <a:gd name="connsiteY1" fmla="*/ 0 h 297180"/>
                <a:gd name="connsiteX2" fmla="*/ 487203 w 487203"/>
                <a:gd name="connsiteY2" fmla="*/ 297180 h 297180"/>
                <a:gd name="connsiteX3" fmla="*/ 0 w 487203"/>
                <a:gd name="connsiteY3" fmla="*/ 62739 h 297180"/>
                <a:gd name="connsiteX0" fmla="*/ 0 w 487203"/>
                <a:gd name="connsiteY0" fmla="*/ 66676 h 297180"/>
                <a:gd name="connsiteX1" fmla="*/ 487203 w 487203"/>
                <a:gd name="connsiteY1" fmla="*/ 0 h 297180"/>
                <a:gd name="connsiteX2" fmla="*/ 487203 w 487203"/>
                <a:gd name="connsiteY2" fmla="*/ 297180 h 297180"/>
                <a:gd name="connsiteX3" fmla="*/ 0 w 487203"/>
                <a:gd name="connsiteY3" fmla="*/ 66676 h 297180"/>
              </a:gdLst>
              <a:ahLst/>
              <a:cxnLst>
                <a:cxn ang="0">
                  <a:pos x="connsiteX0" y="connsiteY0"/>
                </a:cxn>
                <a:cxn ang="0">
                  <a:pos x="connsiteX1" y="connsiteY1"/>
                </a:cxn>
                <a:cxn ang="0">
                  <a:pos x="connsiteX2" y="connsiteY2"/>
                </a:cxn>
                <a:cxn ang="0">
                  <a:pos x="connsiteX3" y="connsiteY3"/>
                </a:cxn>
              </a:cxnLst>
              <a:rect l="l" t="t" r="r" b="b"/>
              <a:pathLst>
                <a:path w="487203" h="297180">
                  <a:moveTo>
                    <a:pt x="0" y="66676"/>
                  </a:moveTo>
                  <a:lnTo>
                    <a:pt x="487203" y="0"/>
                  </a:lnTo>
                  <a:lnTo>
                    <a:pt x="487203" y="297180"/>
                  </a:lnTo>
                  <a:lnTo>
                    <a:pt x="0" y="66676"/>
                  </a:lnTo>
                  <a:close/>
                </a:path>
              </a:pathLst>
            </a:custGeom>
            <a:solidFill>
              <a:srgbClr val="8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MH_Text_1">
              <a:extLst>
                <a:ext uri="{FF2B5EF4-FFF2-40B4-BE49-F238E27FC236}">
                  <a16:creationId xmlns="" xmlns:a16="http://schemas.microsoft.com/office/drawing/2014/main" id="{0124728A-FDEB-42C4-915B-22E4531F5FF2}"/>
                </a:ext>
              </a:extLst>
            </p:cNvPr>
            <p:cNvSpPr/>
            <p:nvPr/>
          </p:nvSpPr>
          <p:spPr>
            <a:xfrm>
              <a:off x="3849920" y="1981382"/>
              <a:ext cx="5407805" cy="621064"/>
            </a:xfrm>
            <a:prstGeom prst="rect">
              <a:avLst/>
            </a:prstGeom>
            <a:solidFill>
              <a:schemeClr val="bg1">
                <a:lumMod val="8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40000" tIns="0" rIns="120000" bIns="0" anchor="ctr">
              <a:normAutofit/>
            </a:bodyPr>
            <a:lstStyle/>
            <a:p>
              <a:pPr>
                <a:spcBef>
                  <a:spcPts val="1000"/>
                </a:spcBef>
              </a:pPr>
              <a:r>
                <a:rPr lang="en-US" altLang="zh-CN" sz="2800" b="1" dirty="0" smtClean="0">
                  <a:solidFill>
                    <a:srgbClr val="C00000"/>
                  </a:solidFill>
                  <a:latin typeface="微软雅黑" pitchFamily="34" charset="-122"/>
                  <a:ea typeface="微软雅黑" pitchFamily="34" charset="-122"/>
                </a:rPr>
                <a:t>—— </a:t>
              </a:r>
              <a:r>
                <a:rPr lang="zh-CN" altLang="en-US" sz="2800" b="1" dirty="0" smtClean="0">
                  <a:solidFill>
                    <a:srgbClr val="C00000"/>
                  </a:solidFill>
                  <a:latin typeface="微软雅黑" pitchFamily="34" charset="-122"/>
                  <a:ea typeface="微软雅黑" pitchFamily="34" charset="-122"/>
                </a:rPr>
                <a:t>内涵</a:t>
              </a:r>
              <a:r>
                <a:rPr lang="zh-CN" altLang="en-US" sz="2800" b="1" dirty="0">
                  <a:solidFill>
                    <a:srgbClr val="C00000"/>
                  </a:solidFill>
                  <a:latin typeface="微软雅黑" pitchFamily="34" charset="-122"/>
                  <a:ea typeface="微软雅黑" pitchFamily="34" charset="-122"/>
                </a:rPr>
                <a:t>丰富的理论</a:t>
              </a:r>
              <a:r>
                <a:rPr lang="zh-CN" altLang="en-US" sz="2800" b="1" dirty="0" smtClean="0">
                  <a:solidFill>
                    <a:srgbClr val="C00000"/>
                  </a:solidFill>
                  <a:latin typeface="微软雅黑" pitchFamily="34" charset="-122"/>
                  <a:ea typeface="微软雅黑" pitchFamily="34" charset="-122"/>
                </a:rPr>
                <a:t>体系</a:t>
              </a:r>
              <a:endParaRPr lang="zh-CN" altLang="en-US" sz="2800" b="1" dirty="0">
                <a:solidFill>
                  <a:srgbClr val="C00000"/>
                </a:solidFill>
                <a:latin typeface="微软雅黑" pitchFamily="34" charset="-122"/>
                <a:ea typeface="微软雅黑" pitchFamily="34" charset="-122"/>
              </a:endParaRPr>
            </a:p>
          </p:txBody>
        </p:sp>
      </p:grpSp>
      <p:sp>
        <p:nvSpPr>
          <p:cNvPr id="32" name="TextBox 31"/>
          <p:cNvSpPr txBox="1"/>
          <p:nvPr/>
        </p:nvSpPr>
        <p:spPr>
          <a:xfrm>
            <a:off x="8763990" y="688781"/>
            <a:ext cx="3297385" cy="609397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zh-CN" altLang="en-US" sz="2000" b="1" dirty="0" smtClean="0"/>
              <a:t>习近平总书记是习近平新时代中国特色社会主义思想的</a:t>
            </a:r>
            <a:r>
              <a:rPr lang="zh-CN" altLang="en-US" sz="2000" b="1" dirty="0" smtClean="0">
                <a:solidFill>
                  <a:srgbClr val="C00000"/>
                </a:solidFill>
              </a:rPr>
              <a:t>主要创立者</a:t>
            </a:r>
            <a:r>
              <a:rPr lang="zh-CN" altLang="en-US" sz="2000" b="1" dirty="0" smtClean="0"/>
              <a:t>。党的十八大以来，在领导全党全国推进党和国家事业的实践中，习近平总书记以马克思主义政治家、理论家的深刻洞察力、敏锐判断力和战略定力，提出了一系列具有开创性意义的新理念新思想新战略，为习近平新时代中国特色社会主义思想的创立发挥了</a:t>
            </a:r>
            <a:r>
              <a:rPr lang="zh-CN" altLang="en-US" sz="2000" b="1" dirty="0" smtClean="0">
                <a:solidFill>
                  <a:srgbClr val="C00000"/>
                </a:solidFill>
              </a:rPr>
              <a:t>决定性</a:t>
            </a:r>
            <a:r>
              <a:rPr lang="zh-CN" altLang="en-US" sz="2000" b="1" dirty="0" smtClean="0"/>
              <a:t>作用、作出了</a:t>
            </a:r>
            <a:r>
              <a:rPr lang="zh-CN" altLang="en-US" sz="2000" b="1" dirty="0" smtClean="0">
                <a:solidFill>
                  <a:srgbClr val="C00000"/>
                </a:solidFill>
              </a:rPr>
              <a:t>决定性</a:t>
            </a:r>
            <a:r>
              <a:rPr lang="zh-CN" altLang="en-US" sz="2000" b="1" dirty="0" smtClean="0"/>
              <a:t>贡献</a:t>
            </a:r>
            <a:r>
              <a:rPr lang="zh-CN" altLang="en-US" b="1" dirty="0" smtClean="0"/>
              <a:t>。</a:t>
            </a:r>
            <a:endParaRPr lang="zh-CN" altLang="en-US"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2"/>
                                        </p:tgtEl>
                                        <p:attrNameLst>
                                          <p:attrName>style.visibility</p:attrName>
                                        </p:attrNameLst>
                                      </p:cBhvr>
                                      <p:to>
                                        <p:strVal val="visible"/>
                                      </p:to>
                                    </p:set>
                                    <p:anim calcmode="discrete" valueType="clr">
                                      <p:cBhvr override="childStyle">
                                        <p:cTn id="12"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2"/>
                                        </p:tgtEl>
                                        <p:attrNameLst>
                                          <p:attrName>fillcolor</p:attrName>
                                        </p:attrNameLst>
                                      </p:cBhvr>
                                      <p:tavLst>
                                        <p:tav tm="0">
                                          <p:val>
                                            <p:clrVal>
                                              <a:schemeClr val="accent2"/>
                                            </p:clrVal>
                                          </p:val>
                                        </p:tav>
                                        <p:tav tm="50000">
                                          <p:val>
                                            <p:clrVal>
                                              <a:schemeClr val="hlink"/>
                                            </p:clrVal>
                                          </p:val>
                                        </p:tav>
                                      </p:tavLst>
                                    </p:anim>
                                    <p:set>
                                      <p:cBhvr>
                                        <p:cTn id="14" dur="80"/>
                                        <p:tgtEl>
                                          <p:spTgt spid="3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2538" y="1202658"/>
            <a:ext cx="5093904" cy="797807"/>
          </a:xfrm>
          <a:prstGeom prst="rect">
            <a:avLst/>
          </a:prstGeom>
        </p:spPr>
      </p:pic>
      <p:sp>
        <p:nvSpPr>
          <p:cNvPr id="7" name="矩形: 对角圆角 1"/>
          <p:cNvSpPr/>
          <p:nvPr/>
        </p:nvSpPr>
        <p:spPr>
          <a:xfrm flipH="1">
            <a:off x="957261" y="1896267"/>
            <a:ext cx="10632484" cy="3986739"/>
          </a:xfrm>
          <a:prstGeom prst="round2DiagRect">
            <a:avLst>
              <a:gd name="adj1" fmla="val 11142"/>
              <a:gd name="adj2"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2800" b="1" dirty="0" smtClean="0">
                <a:solidFill>
                  <a:schemeClr val="tx1"/>
                </a:solidFill>
                <a:latin typeface="微软雅黑" pitchFamily="34" charset="-122"/>
                <a:ea typeface="微软雅黑" pitchFamily="34" charset="-122"/>
              </a:rPr>
              <a:t>　　</a:t>
            </a:r>
            <a:endParaRPr lang="zh-CN" altLang="en-US" sz="2800" b="1" dirty="0">
              <a:solidFill>
                <a:schemeClr val="tx1"/>
              </a:solidFill>
              <a:latin typeface="微软雅黑" pitchFamily="34" charset="-122"/>
              <a:ea typeface="微软雅黑" pitchFamily="34" charset="-122"/>
            </a:endParaRPr>
          </a:p>
        </p:txBody>
      </p:sp>
      <p:sp>
        <p:nvSpPr>
          <p:cNvPr id="2" name="矩形 1"/>
          <p:cNvSpPr/>
          <p:nvPr/>
        </p:nvSpPr>
        <p:spPr>
          <a:xfrm>
            <a:off x="830458" y="331293"/>
            <a:ext cx="9643294" cy="584775"/>
          </a:xfrm>
          <a:prstGeom prst="rect">
            <a:avLst/>
          </a:prstGeom>
        </p:spPr>
        <p:txBody>
          <a:bodyPr wrap="square">
            <a:spAutoFit/>
          </a:bodyPr>
          <a:lstStyle/>
          <a:p>
            <a:pPr algn="ctr"/>
            <a:r>
              <a:rPr lang="en-US" altLang="zh-CN"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Verdana" panose="020B0604030504040204" pitchFamily="34" charset="0"/>
              </a:rPr>
              <a:t>1</a:t>
            </a:r>
            <a:r>
              <a:rPr lang="zh-CN" altLang="en-US"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Verdana" panose="020B0604030504040204" pitchFamily="34" charset="0"/>
              </a:rPr>
              <a:t>、</a:t>
            </a:r>
            <a:r>
              <a:rPr lang="zh-CN" altLang="en-US"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重大时代课题</a:t>
            </a:r>
            <a:endParaRPr lang="zh-CN" altLang="zh-CN"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矩形 2"/>
          <p:cNvSpPr/>
          <p:nvPr/>
        </p:nvSpPr>
        <p:spPr>
          <a:xfrm>
            <a:off x="1202332" y="2169306"/>
            <a:ext cx="10142342" cy="3398687"/>
          </a:xfrm>
          <a:prstGeom prst="rect">
            <a:avLst/>
          </a:prstGeom>
        </p:spPr>
        <p:txBody>
          <a:bodyPr wrap="square">
            <a:spAutoFit/>
          </a:bodyPr>
          <a:lstStyle/>
          <a:p>
            <a:pPr>
              <a:lnSpc>
                <a:spcPct val="130000"/>
              </a:lnSpc>
            </a:pPr>
            <a:r>
              <a:rPr lang="zh-CN" altLang="en-US" sz="2800" b="1" dirty="0" smtClean="0">
                <a:latin typeface="微软雅黑" pitchFamily="34" charset="-122"/>
                <a:ea typeface="微软雅黑" pitchFamily="34" charset="-122"/>
              </a:rPr>
              <a:t>　　十八</a:t>
            </a:r>
            <a:r>
              <a:rPr lang="zh-CN" altLang="en-US" sz="2800" b="1" dirty="0">
                <a:latin typeface="微软雅黑" pitchFamily="34" charset="-122"/>
                <a:ea typeface="微软雅黑" pitchFamily="34" charset="-122"/>
              </a:rPr>
              <a:t>大以来，国内外形势变化和我国各项事业发展都给我们提出了一个</a:t>
            </a:r>
            <a:r>
              <a:rPr lang="zh-CN" altLang="en-US" sz="2800" b="1" dirty="0">
                <a:solidFill>
                  <a:srgbClr val="C00000"/>
                </a:solidFill>
                <a:latin typeface="微软雅黑" pitchFamily="34" charset="-122"/>
                <a:ea typeface="微软雅黑" pitchFamily="34" charset="-122"/>
              </a:rPr>
              <a:t>重大时代课题</a:t>
            </a:r>
            <a:r>
              <a:rPr lang="zh-CN" altLang="en-US" sz="2800" b="1" dirty="0">
                <a:latin typeface="微软雅黑" pitchFamily="34" charset="-122"/>
                <a:ea typeface="微软雅黑" pitchFamily="34" charset="-122"/>
              </a:rPr>
              <a:t>，这就是必须从理论和实践结合上系统回答</a:t>
            </a:r>
            <a:r>
              <a:rPr lang="zh-CN" altLang="en-US" sz="2800" b="1" dirty="0">
                <a:solidFill>
                  <a:srgbClr val="C00000"/>
                </a:solidFill>
                <a:latin typeface="微软雅黑" pitchFamily="34" charset="-122"/>
                <a:ea typeface="微软雅黑" pitchFamily="34" charset="-122"/>
              </a:rPr>
              <a:t>新时代坚持和发展什么样的中国特色社会主义、怎样坚持和发展中国特色社会主义</a:t>
            </a:r>
            <a:r>
              <a:rPr lang="zh-CN" altLang="en-US" sz="2800" b="1" dirty="0">
                <a:latin typeface="微软雅黑" pitchFamily="34" charset="-122"/>
                <a:ea typeface="微软雅黑" pitchFamily="34" charset="-122"/>
              </a:rPr>
              <a:t>，包括新时代坚持和发展中国特色社会主义的总目标、总任务、总体布局、战略布局和发展方向、发展方式、发展动力、战略步骤、外部条件、政治保证等基本问题。</a:t>
            </a:r>
          </a:p>
        </p:txBody>
      </p:sp>
    </p:spTree>
    <p:extLst>
      <p:ext uri="{BB962C8B-B14F-4D97-AF65-F5344CB8AC3E}">
        <p14:creationId xmlns:p14="http://schemas.microsoft.com/office/powerpoint/2010/main" xmlns="" val="11377959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7990" y="2244777"/>
            <a:ext cx="10732603" cy="3748399"/>
          </a:xfrm>
          <a:prstGeom prst="rect">
            <a:avLst/>
          </a:prstGeom>
          <a:solidFill>
            <a:schemeClr val="bg1">
              <a:alpha val="48000"/>
            </a:schemeClr>
          </a:solidFill>
          <a:ln w="6350">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a:spLocks/>
          </p:cNvSpPr>
          <p:nvPr/>
        </p:nvSpPr>
        <p:spPr bwMode="auto">
          <a:xfrm flipH="1">
            <a:off x="681043" y="1962394"/>
            <a:ext cx="2957631" cy="71953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C0000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矩形 11"/>
          <p:cNvSpPr/>
          <p:nvPr/>
        </p:nvSpPr>
        <p:spPr>
          <a:xfrm>
            <a:off x="1082287" y="2772195"/>
            <a:ext cx="6750708" cy="2893100"/>
          </a:xfrm>
          <a:prstGeom prst="rect">
            <a:avLst/>
          </a:prstGeom>
        </p:spPr>
        <p:txBody>
          <a:bodyPr wrap="square">
            <a:spAutoFit/>
          </a:bodyPr>
          <a:lstStyle/>
          <a:p>
            <a:pPr>
              <a:lnSpc>
                <a:spcPct val="130000"/>
              </a:lnSpc>
            </a:pPr>
            <a:r>
              <a:rPr lang="zh-CN" altLang="en-US"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明确坚持和发展中国特色社会主义，总任务是实现</a:t>
            </a:r>
            <a:r>
              <a:rPr lang="zh-CN" altLang="en-US" sz="2800" b="1" dirty="0" smtClean="0">
                <a:solidFill>
                  <a:srgbClr val="FF0000"/>
                </a:solidFill>
                <a:latin typeface="微软雅黑" panose="020B0503020204020204" pitchFamily="34" charset="-122"/>
                <a:ea typeface="微软雅黑" panose="020B0503020204020204" pitchFamily="34" charset="-122"/>
              </a:rPr>
              <a:t>社会主义现代化和中华民族伟大复兴</a:t>
            </a:r>
            <a:r>
              <a:rPr lang="zh-CN" altLang="en-US" sz="2800" b="1" dirty="0" smtClean="0">
                <a:latin typeface="微软雅黑" panose="020B0503020204020204" pitchFamily="34" charset="-122"/>
                <a:ea typeface="微软雅黑" panose="020B0503020204020204" pitchFamily="34" charset="-122"/>
              </a:rPr>
              <a:t>，在全面建成小康社会的基础上，</a:t>
            </a:r>
            <a:r>
              <a:rPr lang="zh-CN" altLang="en-US" sz="2800" b="1" dirty="0" smtClean="0">
                <a:solidFill>
                  <a:srgbClr val="FF0000"/>
                </a:solidFill>
                <a:latin typeface="微软雅黑" panose="020B0503020204020204" pitchFamily="34" charset="-122"/>
                <a:ea typeface="微软雅黑" panose="020B0503020204020204" pitchFamily="34" charset="-122"/>
              </a:rPr>
              <a:t>分两步走在本世纪中叶建成富强民主文明和谐美丽的社会主义现代化强国</a:t>
            </a:r>
            <a:r>
              <a:rPr lang="zh-CN" altLang="en-US" sz="2800" b="1" dirty="0" smtClean="0">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897798" y="295239"/>
            <a:ext cx="9665734" cy="584775"/>
          </a:xfrm>
          <a:prstGeom prst="rect">
            <a:avLst/>
          </a:prstGeom>
        </p:spPr>
        <p:txBody>
          <a:bodyPr wrap="square">
            <a:spAutoFit/>
          </a:bodyPr>
          <a:lstStyle/>
          <a:p>
            <a:pPr algn="ctr"/>
            <a:r>
              <a:rPr lang="en-US" altLang="zh-CN"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a:t>
            </a:r>
            <a:r>
              <a:rPr lang="zh-CN" altLang="en-US"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、丰富科学内涵</a:t>
            </a:r>
            <a:endParaRPr lang="zh-CN" altLang="zh-CN"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TextBox 6"/>
          <p:cNvSpPr txBox="1"/>
          <p:nvPr/>
        </p:nvSpPr>
        <p:spPr>
          <a:xfrm>
            <a:off x="1788843" y="1931403"/>
            <a:ext cx="777922" cy="646331"/>
          </a:xfrm>
          <a:prstGeom prst="rect">
            <a:avLst/>
          </a:prstGeom>
          <a:noFill/>
        </p:spPr>
        <p:txBody>
          <a:bodyPr wrap="square" rtlCol="0">
            <a:spAutoFit/>
          </a:bodyPr>
          <a:lstStyle/>
          <a:p>
            <a:r>
              <a:rPr lang="en-US" altLang="zh-CN" sz="3600" b="1" dirty="0" smtClean="0">
                <a:solidFill>
                  <a:schemeClr val="bg1"/>
                </a:solidFill>
                <a:effectLst>
                  <a:outerShdw blurRad="38100" dist="38100" dir="2700000" algn="tl">
                    <a:srgbClr val="000000">
                      <a:alpha val="43137"/>
                    </a:srgbClr>
                  </a:outerShdw>
                </a:effectLst>
              </a:rPr>
              <a:t>1</a:t>
            </a:r>
            <a:endParaRPr lang="zh-CN" altLang="en-US" sz="3600" b="1" dirty="0">
              <a:solidFill>
                <a:schemeClr val="bg1"/>
              </a:solidFill>
              <a:effectLst>
                <a:outerShdw blurRad="38100" dist="38100" dir="2700000" algn="tl">
                  <a:srgbClr val="000000">
                    <a:alpha val="43137"/>
                  </a:srgbClr>
                </a:outerShdw>
              </a:effectLst>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57292" y="2945561"/>
            <a:ext cx="2861487" cy="2452704"/>
          </a:xfrm>
          <a:prstGeom prst="rect">
            <a:avLst/>
          </a:prstGeom>
          <a:ln>
            <a:noFill/>
          </a:ln>
          <a:effectLst>
            <a:outerShdw blurRad="190500" algn="tl" rotWithShape="0">
              <a:srgbClr val="000000">
                <a:alpha val="70000"/>
              </a:srgbClr>
            </a:outerShdw>
          </a:effectLst>
        </p:spPr>
      </p:pic>
      <p:grpSp>
        <p:nvGrpSpPr>
          <p:cNvPr id="2" name="组合 3"/>
          <p:cNvGrpSpPr/>
          <p:nvPr/>
        </p:nvGrpSpPr>
        <p:grpSpPr>
          <a:xfrm>
            <a:off x="3597618" y="1566303"/>
            <a:ext cx="4042445" cy="992120"/>
            <a:chOff x="2233887" y="3579136"/>
            <a:chExt cx="4376233" cy="994978"/>
          </a:xfrm>
        </p:grpSpPr>
        <p:pic>
          <p:nvPicPr>
            <p:cNvPr id="14" name="图片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33887" y="3579136"/>
              <a:ext cx="2722674" cy="426425"/>
            </a:xfrm>
            <a:prstGeom prst="rect">
              <a:avLst/>
            </a:prstGeom>
          </p:spPr>
        </p:pic>
        <p:sp>
          <p:nvSpPr>
            <p:cNvPr id="15" name="矩形: 对角圆角 1"/>
            <p:cNvSpPr/>
            <p:nvPr/>
          </p:nvSpPr>
          <p:spPr>
            <a:xfrm flipH="1">
              <a:off x="2543693" y="3942498"/>
              <a:ext cx="4066427" cy="631616"/>
            </a:xfrm>
            <a:prstGeom prst="round2DiagRect">
              <a:avLst>
                <a:gd name="adj1" fmla="val 14182"/>
                <a:gd name="adj2"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层次一：核心</a:t>
              </a:r>
              <a:r>
                <a:rPr lang="zh-CN" altLang="en-US" sz="3200" b="1" dirty="0">
                  <a:solidFill>
                    <a:srgbClr val="C00000"/>
                  </a:solidFill>
                  <a:latin typeface="微软雅黑" panose="020B0503020204020204" pitchFamily="34" charset="-122"/>
                  <a:ea typeface="微软雅黑" panose="020B0503020204020204" pitchFamily="34" charset="-122"/>
                </a:rPr>
                <a:t>观点</a:t>
              </a:r>
            </a:p>
          </p:txBody>
        </p:sp>
      </p:grpSp>
    </p:spTree>
    <p:extLst>
      <p:ext uri="{BB962C8B-B14F-4D97-AF65-F5344CB8AC3E}">
        <p14:creationId xmlns:p14="http://schemas.microsoft.com/office/powerpoint/2010/main" xmlns="" val="12911336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par>
                          <p:cTn id="10" fill="hold">
                            <p:stCondLst>
                              <p:cond delay="348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674506" y="4271868"/>
            <a:ext cx="10951436" cy="2063618"/>
          </a:xfrm>
          <a:prstGeom prst="roundRect">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ea typeface="仿宋_GB2312"/>
                <a:cs typeface="Times New Roman" panose="02020603050405020304" pitchFamily="18" charset="0"/>
              </a:rPr>
              <a:t>1981</a:t>
            </a:r>
            <a:r>
              <a:rPr lang="zh-CN" altLang="zh-CN" dirty="0" smtClean="0">
                <a:ea typeface="仿宋_GB2312"/>
                <a:cs typeface="Times New Roman" panose="02020603050405020304" pitchFamily="18" charset="0"/>
              </a:rPr>
              <a:t>年，党的十一届六中全会指出，我国所要解决的主要矛盾，是人民日益增长的物质文化需要同落后的社会生产之间的矛盾。</a:t>
            </a:r>
            <a:endParaRPr lang="en-US" altLang="zh-CN" dirty="0">
              <a:ea typeface="仿宋_GB2312"/>
              <a:cs typeface="Times New Roman" panose="02020603050405020304" pitchFamily="18" charset="0"/>
            </a:endParaRPr>
          </a:p>
        </p:txBody>
      </p:sp>
      <p:sp>
        <p:nvSpPr>
          <p:cNvPr id="4" name="圆角矩形 3"/>
          <p:cNvSpPr/>
          <p:nvPr/>
        </p:nvSpPr>
        <p:spPr>
          <a:xfrm>
            <a:off x="674506" y="2298871"/>
            <a:ext cx="10951436" cy="1537390"/>
          </a:xfrm>
          <a:prstGeom prst="roundRect">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ea typeface="仿宋_GB2312"/>
                <a:cs typeface="Times New Roman" panose="02020603050405020304" pitchFamily="18" charset="0"/>
              </a:rPr>
              <a:t>1981</a:t>
            </a:r>
            <a:r>
              <a:rPr lang="zh-CN" altLang="zh-CN" dirty="0" smtClean="0">
                <a:ea typeface="仿宋_GB2312"/>
                <a:cs typeface="Times New Roman" panose="02020603050405020304" pitchFamily="18" charset="0"/>
              </a:rPr>
              <a:t>年，党的十一届六中全会指出，我国所要解决的主要矛盾，是人民日益增长的物质文化需要同落后的社会生产之间的矛盾。</a:t>
            </a:r>
            <a:endParaRPr lang="en-US" altLang="zh-CN" dirty="0">
              <a:ea typeface="仿宋_GB2312"/>
              <a:cs typeface="Times New Roman" panose="02020603050405020304" pitchFamily="18" charset="0"/>
            </a:endParaRPr>
          </a:p>
        </p:txBody>
      </p:sp>
      <p:sp>
        <p:nvSpPr>
          <p:cNvPr id="3" name="矩形 2"/>
          <p:cNvSpPr/>
          <p:nvPr/>
        </p:nvSpPr>
        <p:spPr>
          <a:xfrm>
            <a:off x="866366" y="2405535"/>
            <a:ext cx="10567716" cy="1224118"/>
          </a:xfrm>
          <a:prstGeom prst="rect">
            <a:avLst/>
          </a:prstGeom>
        </p:spPr>
        <p:txBody>
          <a:bodyPr wrap="square">
            <a:spAutoFit/>
          </a:bodyPr>
          <a:lstStyle/>
          <a:p>
            <a:pPr>
              <a:lnSpc>
                <a:spcPct val="120000"/>
              </a:lnSpc>
            </a:pPr>
            <a:r>
              <a:rPr lang="en-US" altLang="zh-CN" sz="3200"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3200"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从</a:t>
            </a:r>
            <a:r>
              <a:rPr lang="en-US" altLang="zh-CN" sz="3200"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2020</a:t>
            </a:r>
            <a:r>
              <a:rPr lang="zh-CN" altLang="zh-CN" sz="3200"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年到</a:t>
            </a:r>
            <a:r>
              <a:rPr lang="en-US" altLang="zh-CN" sz="3200"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2035</a:t>
            </a:r>
            <a:r>
              <a:rPr lang="zh-CN" altLang="zh-CN" sz="3200"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年</a:t>
            </a:r>
            <a:r>
              <a:rPr lang="zh-CN" altLang="zh-CN" sz="3200" b="1" dirty="0">
                <a:latin typeface="微软雅黑" panose="020B0503020204020204" pitchFamily="34" charset="-122"/>
                <a:ea typeface="微软雅黑" panose="020B0503020204020204" pitchFamily="34" charset="-122"/>
                <a:cs typeface="Times New Roman" panose="02020603050405020304" pitchFamily="18" charset="0"/>
              </a:rPr>
              <a:t>，在全面建成小康社会的基础上，再奋斗十五年，基本实现社会主义现代化</a:t>
            </a:r>
            <a:r>
              <a:rPr lang="zh-CN" altLang="zh-CN" sz="32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3200" b="1"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674506" y="1303090"/>
            <a:ext cx="3467616" cy="707053"/>
          </a:xfrm>
          <a:prstGeom prst="rect">
            <a:avLst/>
          </a:prstGeom>
        </p:spPr>
        <p:txBody>
          <a:bodyPr wrap="none">
            <a:spAutoFit/>
          </a:bodyPr>
          <a:lstStyle/>
          <a:p>
            <a:pPr>
              <a:lnSpc>
                <a:spcPct val="140000"/>
              </a:lnSpc>
            </a:pPr>
            <a:r>
              <a:rPr lang="zh-CN" altLang="zh-CN"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两个阶段来安排</a:t>
            </a:r>
            <a:r>
              <a:rPr lang="zh-CN" altLang="en-US"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866366" y="4297663"/>
            <a:ext cx="10567716" cy="1865126"/>
          </a:xfrm>
          <a:prstGeom prst="rect">
            <a:avLst/>
          </a:prstGeom>
        </p:spPr>
        <p:txBody>
          <a:bodyPr wrap="square">
            <a:spAutoFit/>
          </a:bodyPr>
          <a:lstStyle/>
          <a:p>
            <a:pPr>
              <a:lnSpc>
                <a:spcPct val="120000"/>
              </a:lnSpc>
            </a:pPr>
            <a:r>
              <a:rPr lang="en-US" altLang="zh-CN" sz="3200"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3200"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从</a:t>
            </a:r>
            <a:r>
              <a:rPr lang="en-US" altLang="zh-CN" sz="3200"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2035</a:t>
            </a:r>
            <a:r>
              <a:rPr lang="zh-CN" altLang="zh-CN" sz="3200"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年</a:t>
            </a:r>
            <a:r>
              <a:rPr lang="zh-CN" altLang="zh-CN"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到本世纪中叶</a:t>
            </a:r>
            <a:r>
              <a:rPr lang="zh-CN" altLang="zh-CN" sz="3200" b="1" dirty="0">
                <a:latin typeface="微软雅黑" panose="020B0503020204020204" pitchFamily="34" charset="-122"/>
                <a:ea typeface="微软雅黑" panose="020B0503020204020204" pitchFamily="34" charset="-122"/>
                <a:cs typeface="Times New Roman" panose="02020603050405020304" pitchFamily="18" charset="0"/>
              </a:rPr>
              <a:t>，在基本实现现代化的基础上，再奋斗十五年，把我国建成</a:t>
            </a:r>
            <a:r>
              <a:rPr lang="zh-CN" altLang="zh-CN"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富强民主文明和谐美丽的社会主义现代化强国</a:t>
            </a:r>
            <a:r>
              <a:rPr lang="zh-CN" altLang="zh-CN" sz="3200" b="1"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3200" b="1" dirty="0">
              <a:latin typeface="微软雅黑" panose="020B0503020204020204" pitchFamily="34" charset="-122"/>
              <a:ea typeface="微软雅黑" panose="020B0503020204020204" pitchFamily="34" charset="-122"/>
            </a:endParaRPr>
          </a:p>
        </p:txBody>
      </p:sp>
      <p:sp>
        <p:nvSpPr>
          <p:cNvPr id="16" name="矩形 15"/>
          <p:cNvSpPr/>
          <p:nvPr/>
        </p:nvSpPr>
        <p:spPr>
          <a:xfrm>
            <a:off x="915353" y="2100989"/>
            <a:ext cx="2686200" cy="8178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第一个阶段</a:t>
            </a:r>
            <a:endPar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915353" y="4034143"/>
            <a:ext cx="2686200" cy="8178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a:t>
            </a:r>
            <a:r>
              <a:rPr lang="zh-CN" altLang="en-US" sz="3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二</a:t>
            </a:r>
            <a:r>
              <a:rPr lang="zh-CN" altLang="zh-CN" sz="3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个</a:t>
            </a:r>
            <a:r>
              <a:rPr lang="zh-CN" altLang="zh-CN" sz="3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阶段</a:t>
            </a:r>
            <a:endPar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8131887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5"/>
                                        </p:tgtEl>
                                        <p:attrNameLst>
                                          <p:attrName>style.visibility</p:attrName>
                                        </p:attrNameLst>
                                      </p:cBhvr>
                                      <p:to>
                                        <p:strVal val="visible"/>
                                      </p:to>
                                    </p:set>
                                    <p:anim calcmode="discrete" valueType="clr">
                                      <p:cBhvr override="childStyle">
                                        <p:cTn id="2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
                                        </p:tgtEl>
                                        <p:attrNameLst>
                                          <p:attrName>fillcolor</p:attrName>
                                        </p:attrNameLst>
                                      </p:cBhvr>
                                      <p:tavLst>
                                        <p:tav tm="0">
                                          <p:val>
                                            <p:clrVal>
                                              <a:schemeClr val="accent2"/>
                                            </p:clrVal>
                                          </p:val>
                                        </p:tav>
                                        <p:tav tm="50000">
                                          <p:val>
                                            <p:clrVal>
                                              <a:schemeClr val="hlink"/>
                                            </p:clrVal>
                                          </p:val>
                                        </p:tav>
                                      </p:tavLst>
                                    </p:anim>
                                    <p:set>
                                      <p:cBhvr>
                                        <p:cTn id="30"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3" grpId="0"/>
      <p:bldP spid="15" grpId="0"/>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35111" y="1187157"/>
            <a:ext cx="10324976" cy="4738630"/>
          </a:xfrm>
          <a:prstGeom prst="rect">
            <a:avLst/>
          </a:prstGeom>
          <a:solidFill>
            <a:schemeClr val="bg1">
              <a:alpha val="48000"/>
            </a:schemeClr>
          </a:solidFill>
          <a:ln w="6350">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a:spLocks/>
          </p:cNvSpPr>
          <p:nvPr/>
        </p:nvSpPr>
        <p:spPr bwMode="auto">
          <a:xfrm flipH="1">
            <a:off x="758163" y="904774"/>
            <a:ext cx="2957631" cy="719539"/>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C0000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矩形 11"/>
          <p:cNvSpPr/>
          <p:nvPr/>
        </p:nvSpPr>
        <p:spPr>
          <a:xfrm>
            <a:off x="1128984" y="1795424"/>
            <a:ext cx="6582823" cy="3933384"/>
          </a:xfrm>
          <a:prstGeom prst="rect">
            <a:avLst/>
          </a:prstGeom>
        </p:spPr>
        <p:txBody>
          <a:bodyPr wrap="square">
            <a:spAutoFit/>
          </a:bodyPr>
          <a:lstStyle/>
          <a:p>
            <a:pPr>
              <a:lnSpc>
                <a:spcPct val="130000"/>
              </a:lnSpc>
            </a:pPr>
            <a:r>
              <a:rPr lang="zh-CN" altLang="en-US" sz="2800"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明确新时代我国社会</a:t>
            </a:r>
            <a:r>
              <a:rPr lang="zh-CN" altLang="en-US" sz="3200" b="1" dirty="0" smtClean="0">
                <a:solidFill>
                  <a:srgbClr val="FF0000"/>
                </a:solidFill>
                <a:latin typeface="微软雅黑" panose="020B0503020204020204" pitchFamily="34" charset="-122"/>
                <a:ea typeface="微软雅黑" panose="020B0503020204020204" pitchFamily="34" charset="-122"/>
              </a:rPr>
              <a:t>主要矛盾</a:t>
            </a:r>
            <a:r>
              <a:rPr lang="zh-CN" altLang="en-US" sz="3200" b="1" dirty="0" smtClean="0">
                <a:latin typeface="微软雅黑" panose="020B0503020204020204" pitchFamily="34" charset="-122"/>
                <a:ea typeface="微软雅黑" panose="020B0503020204020204" pitchFamily="34" charset="-122"/>
              </a:rPr>
              <a:t>是人民日益增长的美好生活需要和不平衡不充分的发展之间的矛盾，必须坚持以人民为中心的发展思想，不断促进人的全面发展、全体人民共同富裕。</a:t>
            </a:r>
            <a:endParaRPr lang="zh-CN" altLang="en-US" sz="3200" b="1" dirty="0">
              <a:latin typeface="微软雅黑" panose="020B0503020204020204" pitchFamily="34" charset="-122"/>
              <a:ea typeface="微软雅黑" panose="020B0503020204020204" pitchFamily="34" charset="-122"/>
            </a:endParaRPr>
          </a:p>
        </p:txBody>
      </p:sp>
      <p:sp>
        <p:nvSpPr>
          <p:cNvPr id="10" name="TextBox 9"/>
          <p:cNvSpPr txBox="1"/>
          <p:nvPr/>
        </p:nvSpPr>
        <p:spPr>
          <a:xfrm>
            <a:off x="1934202" y="901078"/>
            <a:ext cx="641445" cy="584775"/>
          </a:xfrm>
          <a:prstGeom prst="rect">
            <a:avLst/>
          </a:prstGeom>
          <a:noFill/>
        </p:spPr>
        <p:txBody>
          <a:bodyPr wrap="square" rtlCol="0">
            <a:spAutoFit/>
          </a:bodyPr>
          <a:lstStyle/>
          <a:p>
            <a:r>
              <a:rPr lang="en-US" altLang="zh-CN" sz="3200" b="1" dirty="0" smtClean="0">
                <a:solidFill>
                  <a:schemeClr val="bg1"/>
                </a:solidFill>
                <a:effectLst>
                  <a:outerShdw blurRad="38100" dist="38100" dir="2700000" algn="tl">
                    <a:srgbClr val="000000">
                      <a:alpha val="43137"/>
                    </a:srgbClr>
                  </a:outerShdw>
                </a:effectLst>
              </a:rPr>
              <a:t>2</a:t>
            </a:r>
            <a:endParaRPr lang="zh-CN" altLang="en-US" sz="3200" b="1" dirty="0">
              <a:solidFill>
                <a:schemeClr val="bg1"/>
              </a:solidFill>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53153" y="1650670"/>
            <a:ext cx="3932164" cy="36301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4169602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par>
                          <p:cTn id="10" fill="hold">
                            <p:stCondLst>
                              <p:cond delay="32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3528</TotalTime>
  <Words>628</Words>
  <Application>Microsoft Office PowerPoint</Application>
  <PresentationFormat>自定义</PresentationFormat>
  <Paragraphs>115</Paragraphs>
  <Slides>20</Slides>
  <Notes>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 </vt:lpstr>
      <vt:lpstr>习近平新时代中国特色社会主义思想</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习近平新时代中国特色社会主义思想</vt:lpstr>
      <vt:lpstr>幻灯片 19</vt:lpstr>
      <vt:lpstr>幻灯片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ye</dc:creator>
  <cp:lastModifiedBy>柯蓉</cp:lastModifiedBy>
  <cp:revision>231</cp:revision>
  <dcterms:created xsi:type="dcterms:W3CDTF">2017-10-23T04:45:55Z</dcterms:created>
  <dcterms:modified xsi:type="dcterms:W3CDTF">2018-03-06T03:01:34Z</dcterms:modified>
</cp:coreProperties>
</file>