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4" r:id="rId3"/>
    <p:sldId id="265" r:id="rId4"/>
    <p:sldId id="266" r:id="rId5"/>
    <p:sldId id="267" r:id="rId6"/>
    <p:sldId id="268" r:id="rId7"/>
    <p:sldId id="269" r:id="rId8"/>
    <p:sldId id="270" r:id="rId9"/>
    <p:sldId id="271" r:id="rId10"/>
    <p:sldId id="259" r:id="rId11"/>
    <p:sldId id="272" r:id="rId12"/>
    <p:sldId id="273" r:id="rId13"/>
    <p:sldId id="274" r:id="rId14"/>
    <p:sldId id="275" r:id="rId15"/>
    <p:sldId id="276" r:id="rId16"/>
    <p:sldId id="277" r:id="rId17"/>
    <p:sldId id="278" r:id="rId18"/>
    <p:sldId id="279" r:id="rId19"/>
  </p:sldIdLst>
  <p:sldSz cx="9144000" cy="6858000" type="screen4x3"/>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5" d="100"/>
          <a:sy n="105" d="100"/>
        </p:scale>
        <p:origin x="-13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365125"/>
            <a:ext cx="78867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2018-3-6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pPr/>
              <a:t>2018-3-6</a:t>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a:p>
        </p:txBody>
      </p:sp>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8" name="矩形 7"/>
          <p:cNvSpPr/>
          <p:nvPr/>
        </p:nvSpPr>
        <p:spPr>
          <a:xfrm>
            <a:off x="456724" y="2426018"/>
            <a:ext cx="8412480" cy="714375"/>
          </a:xfrm>
          <a:prstGeom prst="rect">
            <a:avLst/>
          </a:prstGeom>
          <a:noFill/>
          <a:ln>
            <a:noFill/>
          </a:ln>
        </p:spPr>
        <p:txBody>
          <a:bodyPr wrap="none" rtlCol="0" anchor="t">
            <a:spAutoFit/>
          </a:bodyPr>
          <a:lstStyle/>
          <a:p>
            <a:pPr algn="ctr"/>
            <a:r>
              <a:rPr lang="zh-CN" altLang="en-US" sz="4050">
                <a:solidFill>
                  <a:srgbClr val="FFFF00"/>
                </a:solidFill>
                <a:effectLst>
                  <a:outerShdw blurRad="38100" dist="19050" dir="2700000" algn="tl" rotWithShape="0">
                    <a:schemeClr val="dk1">
                      <a:alpha val="40000"/>
                    </a:schemeClr>
                  </a:outerShdw>
                </a:effectLst>
                <a:latin typeface="华文隶书" panose="02010800040101010101" charset="-122"/>
                <a:ea typeface="华文隶书" panose="02010800040101010101" charset="-122"/>
              </a:rPr>
              <a:t>党员义务和党的基层组织的基本任务</a:t>
            </a:r>
          </a:p>
        </p:txBody>
      </p:sp>
      <p:sp>
        <p:nvSpPr>
          <p:cNvPr id="7" name="矩形 6"/>
          <p:cNvSpPr/>
          <p:nvPr/>
        </p:nvSpPr>
        <p:spPr>
          <a:xfrm>
            <a:off x="435769" y="2411254"/>
            <a:ext cx="8412480" cy="714375"/>
          </a:xfrm>
          <a:prstGeom prst="rect">
            <a:avLst/>
          </a:prstGeom>
          <a:noFill/>
          <a:ln>
            <a:noFill/>
          </a:ln>
        </p:spPr>
        <p:txBody>
          <a:bodyPr wrap="none" rtlCol="0" anchor="t">
            <a:spAutoFit/>
          </a:bodyPr>
          <a:lstStyle/>
          <a:p>
            <a:pPr algn="ctr"/>
            <a:r>
              <a:rPr lang="zh-CN" altLang="en-US" sz="4050">
                <a:ln/>
                <a:solidFill>
                  <a:srgbClr val="002060"/>
                </a:solidFill>
                <a:effectLst>
                  <a:outerShdw blurRad="38100" dist="19050" dir="2700000" algn="tl" rotWithShape="0">
                    <a:schemeClr val="dk1">
                      <a:alpha val="40000"/>
                    </a:schemeClr>
                  </a:outerShdw>
                </a:effectLst>
                <a:latin typeface="华文隶书" panose="02010800040101010101" charset="-122"/>
                <a:ea typeface="华文隶书" panose="02010800040101010101" charset="-122"/>
              </a:rPr>
              <a:t>党员义务和党的基层组织的基本任务</a:t>
            </a:r>
          </a:p>
        </p:txBody>
      </p:sp>
      <p:sp>
        <p:nvSpPr>
          <p:cNvPr id="9" name="文本框 8"/>
          <p:cNvSpPr txBox="1"/>
          <p:nvPr/>
        </p:nvSpPr>
        <p:spPr>
          <a:xfrm>
            <a:off x="1528445" y="3830320"/>
            <a:ext cx="6472555" cy="1198880"/>
          </a:xfrm>
          <a:prstGeom prst="rect">
            <a:avLst/>
          </a:prstGeom>
          <a:noFill/>
        </p:spPr>
        <p:txBody>
          <a:bodyPr wrap="square" rtlCol="0">
            <a:spAutoFit/>
          </a:bodyPr>
          <a:lstStyle/>
          <a:p>
            <a:pPr algn="ctr"/>
            <a:r>
              <a:rPr lang="zh-CN" altLang="en-US" sz="3600" dirty="0">
                <a:solidFill>
                  <a:srgbClr val="002060"/>
                </a:solidFill>
                <a:effectLst>
                  <a:outerShdw blurRad="38100" dist="19050" dir="2700000" algn="tl" rotWithShape="0">
                    <a:schemeClr val="dk1">
                      <a:alpha val="40000"/>
                    </a:schemeClr>
                  </a:outerShdw>
                </a:effectLst>
                <a:latin typeface="华文隶书" panose="02010800040101010101" charset="-122"/>
                <a:ea typeface="华文隶书" panose="02010800040101010101" charset="-122"/>
              </a:rPr>
              <a:t>上海市零陵中学党总支</a:t>
            </a:r>
          </a:p>
          <a:p>
            <a:pPr algn="ctr"/>
            <a:r>
              <a:rPr lang="zh-CN" altLang="en-US" sz="3600" dirty="0">
                <a:solidFill>
                  <a:srgbClr val="002060"/>
                </a:solidFill>
                <a:effectLst>
                  <a:outerShdw blurRad="38100" dist="19050" dir="2700000" algn="tl" rotWithShape="0">
                    <a:schemeClr val="dk1">
                      <a:alpha val="40000"/>
                    </a:schemeClr>
                  </a:outerShdw>
                </a:effectLst>
                <a:latin typeface="华文隶书" panose="02010800040101010101" charset="-122"/>
                <a:ea typeface="华文隶书" panose="02010800040101010101" charset="-122"/>
              </a:rPr>
              <a:t>2018.3.6</a:t>
            </a:r>
          </a:p>
        </p:txBody>
      </p:sp>
    </p:spTree>
  </p:cSld>
  <p:clrMapOvr>
    <a:masterClrMapping/>
  </p:clrMapOvr>
  <mc:AlternateContent xmlns:mc="http://schemas.openxmlformats.org/markup-compatibility/2006">
    <mc:Choice xmlns="" xmlns:p14="http://schemas.microsoft.com/office/powerpoint/2010/main" Requires="p14">
      <p:transition spd="slow" p14:dur="1500">
        <p:cover/>
      </p:transition>
    </mc:Choice>
    <mc:Fallback>
      <p:transition spd="slow">
        <p:cove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5"/>
          <p:cNvPicPr>
            <a:picLocks noChangeAspect="1"/>
          </p:cNvPicPr>
          <p:nvPr/>
        </p:nvPicPr>
        <p:blipFill>
          <a:blip r:embed="rId2" cstate="print"/>
          <a:stretch>
            <a:fillRect/>
          </a:stretch>
        </p:blipFill>
        <p:spPr>
          <a:xfrm>
            <a:off x="-32385" y="-40005"/>
            <a:ext cx="9227185" cy="6920865"/>
          </a:xfrm>
          <a:prstGeom prst="rect">
            <a:avLst/>
          </a:prstGeom>
        </p:spPr>
      </p:pic>
      <p:sp>
        <p:nvSpPr>
          <p:cNvPr id="100" name="文本框 99"/>
          <p:cNvSpPr txBox="1"/>
          <p:nvPr/>
        </p:nvSpPr>
        <p:spPr>
          <a:xfrm>
            <a:off x="339725" y="1786890"/>
            <a:ext cx="8819515" cy="2584450"/>
          </a:xfrm>
          <a:prstGeom prst="rect">
            <a:avLst/>
          </a:prstGeom>
          <a:noFill/>
          <a:ln w="9525">
            <a:noFill/>
          </a:ln>
        </p:spPr>
        <p:txBody>
          <a:bodyPr wrap="square">
            <a:spAutoFit/>
          </a:bodyPr>
          <a:lstStyle/>
          <a:p>
            <a:pPr indent="0">
              <a:lnSpc>
                <a:spcPct val="150000"/>
              </a:lnSpc>
            </a:pPr>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第三十二条　党的基层组织是党在社会基层组织中的战斗堡垒，是党的全部工作和战斗力的基础。它的基本任务是：</a:t>
            </a:r>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711325"/>
            <a:ext cx="8908415" cy="452310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（一）宣传和执行党的路线、方针、政策，宣传和执行党中央、上级组织和本组织的决议，充分发挥党员的先锋模范作用，积极创先争优，团结、组织党内外的干部和群众，努力完成本单位所担负的任务。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spTree>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374775"/>
            <a:ext cx="8908415" cy="526224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二）组织党员认真学习马克思列宁主义、毛泽东思想、邓小平理论、“三个代表”重要思想、科学发展观、习近平新时代中国特色社会主义思想，推进“两学一做”学习教育常态化制度化，学习党的路线、方针、政策和决议，学习党的基本知识，学习科学、文化、法律和业务知识。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spTree>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374775"/>
            <a:ext cx="8908415" cy="452310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三）对党员进行教育、管理、监督和服务，提高党员素质，坚定理想信念，增强党性，严格党的组织生活，开展批评和自我批评，维护和执行党的纪律，监督党员切实履行义务，保障党员的权利不受侵犯。加强和改进流动党员管理。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spTree>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76085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（四）密切联系群众，经常了解群众对党员、党的工作的批评和意见，维护群众的正当权利和利益，做好群众的思想政治工作。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spTree>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76085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（五）充分发挥党员和群众的积极性创造性，发现、培养和推荐他们中间的优秀人才，鼓励和支持他们在改革开放和社会主义现代化建设中贡献自己的聪明才智。 </a:t>
            </a:r>
          </a:p>
        </p:txBody>
      </p:sp>
    </p:spTree>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760855"/>
            <a:ext cx="8908415" cy="230695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（六）对要求入党的积极分子进行教育和培养，做好经常性的发展党员工作，重视在生产、工作第一线和青年中发展党员。  </a:t>
            </a:r>
          </a:p>
        </p:txBody>
      </p:sp>
    </p:spTree>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76085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（七）监督党员干部和其他任何工作人员严格遵守国家法律法规，严格遵守国家的财政经济法规和人事制度，不得侵占国家、集体和群众的利益。 </a:t>
            </a:r>
          </a:p>
        </p:txBody>
      </p:sp>
    </p:spTree>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15"/>
          <p:cNvPicPr>
            <a:picLocks noChangeAspect="1"/>
          </p:cNvPicPr>
          <p:nvPr/>
        </p:nvPicPr>
        <p:blipFill>
          <a:blip r:embed="rId2" cstate="print"/>
          <a:stretch>
            <a:fillRect/>
          </a:stretch>
        </p:blipFill>
        <p:spPr>
          <a:xfrm>
            <a:off x="-32385" y="-40005"/>
            <a:ext cx="9227185" cy="6920865"/>
          </a:xfrm>
          <a:prstGeom prst="rect">
            <a:avLst/>
          </a:prstGeom>
        </p:spPr>
      </p:pic>
      <p:sp>
        <p:nvSpPr>
          <p:cNvPr id="2" name="文本框 1"/>
          <p:cNvSpPr txBox="1"/>
          <p:nvPr/>
        </p:nvSpPr>
        <p:spPr>
          <a:xfrm>
            <a:off x="127000" y="1760855"/>
            <a:ext cx="8908415" cy="2192908"/>
          </a:xfrm>
          <a:prstGeom prst="rect">
            <a:avLst/>
          </a:prstGeom>
          <a:noFill/>
          <a:ln w="9525">
            <a:noFill/>
          </a:ln>
        </p:spPr>
        <p:txBody>
          <a:bodyPr wrap="square">
            <a:spAutoFit/>
          </a:bodyPr>
          <a:lstStyle/>
          <a:p>
            <a:pPr>
              <a:lnSpc>
                <a:spcPct val="150000"/>
              </a:lnSpc>
            </a:pPr>
            <a:r>
              <a:rPr lang="zh-CN" altLang="en-US" sz="3200" b="1"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zh-CN" sz="3200" dirty="0" smtClean="0"/>
              <a:t> </a:t>
            </a:r>
            <a:r>
              <a:rPr lang="zh-CN" altLang="zh-CN" sz="3200" b="1" dirty="0" smtClean="0">
                <a:latin typeface="宋体" panose="02010600030101010101" pitchFamily="2" charset="-122"/>
                <a:ea typeface="宋体" panose="02010600030101010101" pitchFamily="2" charset="-122"/>
                <a:cs typeface="宋体" panose="02010600030101010101" pitchFamily="2" charset="-122"/>
              </a:rPr>
              <a:t>（八）教育党员和群众自觉抵制不良倾向，坚决同各种违纪违法行为作斗争。</a:t>
            </a:r>
          </a:p>
          <a:p>
            <a:pPr indent="0">
              <a:lnSpc>
                <a:spcPct val="150000"/>
              </a:lnSpc>
            </a:pPr>
            <a:r>
              <a:rPr lang="zh-CN" altLang="en-US" sz="3200" b="1" dirty="0" smtClean="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zh-CN" altLang="en-US" sz="3200" b="1" dirty="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5570" y="1958340"/>
            <a:ext cx="8908415" cy="452310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一）认真学习马克思列宁主义、毛泽东思想、邓小平理论、“三个代表”重要思想、科学发展观、习近平新时代中国特色社会主义思想，学习党的路线、方针、政策和决议，学习党的基本知识，学习科学、文化、法律和业务知识，努力提高为人民服务的本领。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8110" y="237426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（二）贯彻执行党的基本路线和各项方针、政策，带头参加改革开放和社会主义现代化建设，带动群众为经济发展和社会进步艰苦奋斗，在生产、工作、学习和社会生活中起先锋模范作用。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8110" y="2374265"/>
            <a:ext cx="8908415" cy="230695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（三）坚持党和人民的利益高于一切，个人利益服从党和人民的利益，吃苦在前，享受在后，克己奉公，多做贡献。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8110" y="2374265"/>
            <a:ext cx="8908415" cy="3784600"/>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（四）自觉遵守党的纪律，首先是党的政治纪律和政治规矩，模范遵守国家的法律法规，严格保守党和国家的秘密，执行党的决定，服从组织分配，积极完成党的任务。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8110" y="237426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（五）维护党的团结和统一，对党忠诚老实，言行一致，坚决反对一切派别组织和小集团活动，反对阳奉阴违的两面派行为和一切阴谋诡计。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8110" y="237426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（六）切实开展批评和自我批评，勇于揭露和纠正违反党的原则的言行和工作中的缺点、错误，坚决同消极腐败现象作斗争。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8110" y="2374265"/>
            <a:ext cx="8908415" cy="304609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（七）密切联系群众，向群众宣传党的主张，遇事同群众商量，及时向党反映群众的意见和要求，维护群众的正当利益。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2"/>
          <p:cNvPicPr>
            <a:picLocks noChangeAspect="1"/>
          </p:cNvPicPr>
          <p:nvPr/>
        </p:nvPicPr>
        <p:blipFill>
          <a:blip r:embed="rId2" cstate="print"/>
          <a:stretch>
            <a:fillRect/>
          </a:stretch>
        </p:blipFill>
        <p:spPr>
          <a:xfrm>
            <a:off x="-19685" y="-44450"/>
            <a:ext cx="9178925" cy="6889750"/>
          </a:xfrm>
          <a:prstGeom prst="rect">
            <a:avLst/>
          </a:prstGeom>
        </p:spPr>
      </p:pic>
      <p:sp>
        <p:nvSpPr>
          <p:cNvPr id="100" name="文本框 99"/>
          <p:cNvSpPr txBox="1"/>
          <p:nvPr/>
        </p:nvSpPr>
        <p:spPr>
          <a:xfrm>
            <a:off x="50800" y="1253490"/>
            <a:ext cx="6712585" cy="645160"/>
          </a:xfrm>
          <a:prstGeom prst="rect">
            <a:avLst/>
          </a:prstGeom>
          <a:noFill/>
          <a:ln w="9525">
            <a:noFill/>
          </a:ln>
        </p:spPr>
        <p:txBody>
          <a:bodyPr wrap="square">
            <a:spAutoFit/>
          </a:bodyPr>
          <a:lstStyle/>
          <a:p>
            <a:pPr indent="0"/>
            <a:r>
              <a:rPr lang="zh-CN" altLang="en-US" sz="3600" b="1">
                <a:solidFill>
                  <a:srgbClr val="333333"/>
                </a:solidFill>
                <a:latin typeface="华文细黑" panose="02010600040101010101" charset="-122"/>
                <a:ea typeface="华文细黑" panose="02010600040101010101" charset="-122"/>
                <a:cs typeface="宋体" panose="02010600030101010101" pitchFamily="2" charset="-122"/>
              </a:rPr>
              <a:t>第三条　党员必须履行下列义务： </a:t>
            </a:r>
          </a:p>
        </p:txBody>
      </p:sp>
      <p:sp>
        <p:nvSpPr>
          <p:cNvPr id="2" name="文本框 1"/>
          <p:cNvSpPr txBox="1"/>
          <p:nvPr/>
        </p:nvSpPr>
        <p:spPr>
          <a:xfrm>
            <a:off x="115570" y="2127250"/>
            <a:ext cx="8908415" cy="4523105"/>
          </a:xfrm>
          <a:prstGeom prst="rect">
            <a:avLst/>
          </a:prstGeom>
          <a:noFill/>
          <a:ln w="9525">
            <a:noFill/>
          </a:ln>
        </p:spPr>
        <p:txBody>
          <a:bodyPr wrap="square">
            <a:spAutoFit/>
          </a:bodyPr>
          <a:lstStyle/>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八）发扬社会主义新风尚，带头实践社会主义核心价值观和社会主义荣辱观，提倡共产主义道德，弘扬中华民族传统美德，为了保护国家和人民的利益，在一切困难和危险的时刻挺身而出，英勇斗争，不怕牺牲。 </a:t>
            </a:r>
          </a:p>
          <a:p>
            <a:pPr indent="0">
              <a:lnSpc>
                <a:spcPct val="150000"/>
              </a:lnSpc>
            </a:pPr>
            <a:r>
              <a:rPr lang="zh-CN" altLang="en-US" sz="3200" b="1">
                <a:solidFill>
                  <a:schemeClr val="tx1"/>
                </a:solidFill>
                <a:latin typeface="宋体" panose="02010600030101010101" pitchFamily="2" charset="-122"/>
                <a:ea typeface="宋体" panose="02010600030101010101" pitchFamily="2" charset="-122"/>
                <a:cs typeface="宋体" panose="02010600030101010101" pitchFamily="2" charset="-122"/>
              </a:rPr>
              <a:t>　　</a:t>
            </a:r>
          </a:p>
        </p:txBody>
      </p:sp>
      <p:cxnSp>
        <p:nvCxnSpPr>
          <p:cNvPr id="3" name="直接连接符 2"/>
          <p:cNvCxnSpPr/>
          <p:nvPr/>
        </p:nvCxnSpPr>
        <p:spPr>
          <a:xfrm>
            <a:off x="115570" y="1837690"/>
            <a:ext cx="6710045" cy="0"/>
          </a:xfrm>
          <a:prstGeom prst="line">
            <a:avLst/>
          </a:prstGeom>
          <a:ln w="28575" cmpd="sng">
            <a:solidFill>
              <a:srgbClr val="FF0000"/>
            </a:solidFill>
            <a:prstDash val="sysDash"/>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cove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262</Words>
  <Application>Microsoft Office PowerPoint</Application>
  <PresentationFormat>全屏显示(4:3)</PresentationFormat>
  <Paragraphs>39</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柯蓉</cp:lastModifiedBy>
  <cp:revision>6</cp:revision>
  <dcterms:created xsi:type="dcterms:W3CDTF">2018-03-05T10:59:56Z</dcterms:created>
  <dcterms:modified xsi:type="dcterms:W3CDTF">2018-03-06T05:29:49Z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